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0" r:id="rId9"/>
    <p:sldId id="269" r:id="rId10"/>
    <p:sldId id="268" r:id="rId11"/>
    <p:sldId id="267" r:id="rId12"/>
    <p:sldId id="266" r:id="rId13"/>
    <p:sldId id="265" r:id="rId14"/>
    <p:sldId id="27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4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B17A9DC-7E65-46C2-9C1A-AF16128F2816}"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F4540-AACE-402E-B870-B4BF3633A4D2}" type="slidenum">
              <a:rPr lang="en-US" smtClean="0"/>
              <a:t>‹#›</a:t>
            </a:fld>
            <a:endParaRPr lang="en-US"/>
          </a:p>
        </p:txBody>
      </p:sp>
    </p:spTree>
    <p:extLst>
      <p:ext uri="{BB962C8B-B14F-4D97-AF65-F5344CB8AC3E}">
        <p14:creationId xmlns:p14="http://schemas.microsoft.com/office/powerpoint/2010/main" val="1023547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17A9DC-7E65-46C2-9C1A-AF16128F2816}"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F4540-AACE-402E-B870-B4BF3633A4D2}" type="slidenum">
              <a:rPr lang="en-US" smtClean="0"/>
              <a:t>‹#›</a:t>
            </a:fld>
            <a:endParaRPr lang="en-US"/>
          </a:p>
        </p:txBody>
      </p:sp>
    </p:spTree>
    <p:extLst>
      <p:ext uri="{BB962C8B-B14F-4D97-AF65-F5344CB8AC3E}">
        <p14:creationId xmlns:p14="http://schemas.microsoft.com/office/powerpoint/2010/main" val="2712529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17A9DC-7E65-46C2-9C1A-AF16128F2816}"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F4540-AACE-402E-B870-B4BF3633A4D2}" type="slidenum">
              <a:rPr lang="en-US" smtClean="0"/>
              <a:t>‹#›</a:t>
            </a:fld>
            <a:endParaRPr lang="en-US"/>
          </a:p>
        </p:txBody>
      </p:sp>
    </p:spTree>
    <p:extLst>
      <p:ext uri="{BB962C8B-B14F-4D97-AF65-F5344CB8AC3E}">
        <p14:creationId xmlns:p14="http://schemas.microsoft.com/office/powerpoint/2010/main" val="2230996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17A9DC-7E65-46C2-9C1A-AF16128F2816}"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F4540-AACE-402E-B870-B4BF3633A4D2}" type="slidenum">
              <a:rPr lang="en-US" smtClean="0"/>
              <a:t>‹#›</a:t>
            </a:fld>
            <a:endParaRPr lang="en-US"/>
          </a:p>
        </p:txBody>
      </p:sp>
    </p:spTree>
    <p:extLst>
      <p:ext uri="{BB962C8B-B14F-4D97-AF65-F5344CB8AC3E}">
        <p14:creationId xmlns:p14="http://schemas.microsoft.com/office/powerpoint/2010/main" val="3359021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17A9DC-7E65-46C2-9C1A-AF16128F2816}"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F4540-AACE-402E-B870-B4BF3633A4D2}" type="slidenum">
              <a:rPr lang="en-US" smtClean="0"/>
              <a:t>‹#›</a:t>
            </a:fld>
            <a:endParaRPr lang="en-US"/>
          </a:p>
        </p:txBody>
      </p:sp>
    </p:spTree>
    <p:extLst>
      <p:ext uri="{BB962C8B-B14F-4D97-AF65-F5344CB8AC3E}">
        <p14:creationId xmlns:p14="http://schemas.microsoft.com/office/powerpoint/2010/main" val="285602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17A9DC-7E65-46C2-9C1A-AF16128F2816}" type="datetimeFigureOut">
              <a:rPr lang="en-US" smtClean="0"/>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F4540-AACE-402E-B870-B4BF3633A4D2}" type="slidenum">
              <a:rPr lang="en-US" smtClean="0"/>
              <a:t>‹#›</a:t>
            </a:fld>
            <a:endParaRPr lang="en-US"/>
          </a:p>
        </p:txBody>
      </p:sp>
    </p:spTree>
    <p:extLst>
      <p:ext uri="{BB962C8B-B14F-4D97-AF65-F5344CB8AC3E}">
        <p14:creationId xmlns:p14="http://schemas.microsoft.com/office/powerpoint/2010/main" val="1190887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B17A9DC-7E65-46C2-9C1A-AF16128F2816}" type="datetimeFigureOut">
              <a:rPr lang="en-US" smtClean="0"/>
              <a:t>5/3/2024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FF4540-AACE-402E-B870-B4BF3633A4D2}" type="slidenum">
              <a:rPr lang="en-US" smtClean="0"/>
              <a:t>‹#›</a:t>
            </a:fld>
            <a:endParaRPr lang="en-US"/>
          </a:p>
        </p:txBody>
      </p:sp>
    </p:spTree>
    <p:extLst>
      <p:ext uri="{BB962C8B-B14F-4D97-AF65-F5344CB8AC3E}">
        <p14:creationId xmlns:p14="http://schemas.microsoft.com/office/powerpoint/2010/main" val="3759336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B17A9DC-7E65-46C2-9C1A-AF16128F2816}" type="datetimeFigureOut">
              <a:rPr lang="en-US" smtClean="0"/>
              <a:t>5/3/2024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FF4540-AACE-402E-B870-B4BF3633A4D2}" type="slidenum">
              <a:rPr lang="en-US" smtClean="0"/>
              <a:t>‹#›</a:t>
            </a:fld>
            <a:endParaRPr lang="en-US"/>
          </a:p>
        </p:txBody>
      </p:sp>
    </p:spTree>
    <p:extLst>
      <p:ext uri="{BB962C8B-B14F-4D97-AF65-F5344CB8AC3E}">
        <p14:creationId xmlns:p14="http://schemas.microsoft.com/office/powerpoint/2010/main" val="558182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17A9DC-7E65-46C2-9C1A-AF16128F2816}" type="datetimeFigureOut">
              <a:rPr lang="en-US" smtClean="0"/>
              <a:t>5/3/2024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FF4540-AACE-402E-B870-B4BF3633A4D2}" type="slidenum">
              <a:rPr lang="en-US" smtClean="0"/>
              <a:t>‹#›</a:t>
            </a:fld>
            <a:endParaRPr lang="en-US"/>
          </a:p>
        </p:txBody>
      </p:sp>
    </p:spTree>
    <p:extLst>
      <p:ext uri="{BB962C8B-B14F-4D97-AF65-F5344CB8AC3E}">
        <p14:creationId xmlns:p14="http://schemas.microsoft.com/office/powerpoint/2010/main" val="3639781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B17A9DC-7E65-46C2-9C1A-AF16128F2816}" type="datetimeFigureOut">
              <a:rPr lang="en-US" smtClean="0"/>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F4540-AACE-402E-B870-B4BF3633A4D2}" type="slidenum">
              <a:rPr lang="en-US" smtClean="0"/>
              <a:t>‹#›</a:t>
            </a:fld>
            <a:endParaRPr lang="en-US"/>
          </a:p>
        </p:txBody>
      </p:sp>
    </p:spTree>
    <p:extLst>
      <p:ext uri="{BB962C8B-B14F-4D97-AF65-F5344CB8AC3E}">
        <p14:creationId xmlns:p14="http://schemas.microsoft.com/office/powerpoint/2010/main" val="3752220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B17A9DC-7E65-46C2-9C1A-AF16128F2816}" type="datetimeFigureOut">
              <a:rPr lang="en-US" smtClean="0"/>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F4540-AACE-402E-B870-B4BF3633A4D2}" type="slidenum">
              <a:rPr lang="en-US" smtClean="0"/>
              <a:t>‹#›</a:t>
            </a:fld>
            <a:endParaRPr lang="en-US"/>
          </a:p>
        </p:txBody>
      </p:sp>
    </p:spTree>
    <p:extLst>
      <p:ext uri="{BB962C8B-B14F-4D97-AF65-F5344CB8AC3E}">
        <p14:creationId xmlns:p14="http://schemas.microsoft.com/office/powerpoint/2010/main" val="2977677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17A9DC-7E65-46C2-9C1A-AF16128F2816}" type="datetimeFigureOut">
              <a:rPr lang="en-US" smtClean="0"/>
              <a:t>5/3/2024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FF4540-AACE-402E-B870-B4BF3633A4D2}" type="slidenum">
              <a:rPr lang="en-US" smtClean="0"/>
              <a:t>‹#›</a:t>
            </a:fld>
            <a:endParaRPr lang="en-US"/>
          </a:p>
        </p:txBody>
      </p:sp>
    </p:spTree>
    <p:extLst>
      <p:ext uri="{BB962C8B-B14F-4D97-AF65-F5344CB8AC3E}">
        <p14:creationId xmlns:p14="http://schemas.microsoft.com/office/powerpoint/2010/main" val="3005543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114299" y="785813"/>
            <a:ext cx="588187" cy="5138738"/>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766768" y="779212"/>
            <a:ext cx="588187" cy="4121401"/>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ounded Rectangle 12"/>
          <p:cNvSpPr/>
          <p:nvPr/>
        </p:nvSpPr>
        <p:spPr>
          <a:xfrm>
            <a:off x="1433505" y="1287383"/>
            <a:ext cx="588208" cy="4637168"/>
          </a:xfrm>
          <a:prstGeom prst="roundRect">
            <a:avLst>
              <a:gd name="adj" fmla="val 50000"/>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ounded Rectangle 13"/>
          <p:cNvSpPr/>
          <p:nvPr/>
        </p:nvSpPr>
        <p:spPr>
          <a:xfrm>
            <a:off x="2112178" y="1180918"/>
            <a:ext cx="588187" cy="4348527"/>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ounded Rectangle 14"/>
          <p:cNvSpPr/>
          <p:nvPr/>
        </p:nvSpPr>
        <p:spPr>
          <a:xfrm>
            <a:off x="2790830" y="1810938"/>
            <a:ext cx="588187" cy="3236120"/>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17"/>
          <p:cNvSpPr>
            <a:spLocks noGrp="1"/>
          </p:cNvSpPr>
          <p:nvPr>
            <p:ph type="title"/>
          </p:nvPr>
        </p:nvSpPr>
        <p:spPr>
          <a:xfrm>
            <a:off x="3419490" y="3032911"/>
            <a:ext cx="8551065" cy="792175"/>
          </a:xfrm>
        </p:spPr>
        <p:txBody>
          <a:bodyPr>
            <a:noAutofit/>
            <a:scene3d>
              <a:camera prst="orthographicFront"/>
              <a:lightRig rig="soft" dir="t"/>
            </a:scene3d>
            <a:sp3d extrusionH="57150" contourW="12700" prstMaterial="dkEdge">
              <a:bevelT h="25400" prst="softRound"/>
              <a:bevelB w="38100" h="38100" prst="angle"/>
              <a:extrusionClr>
                <a:schemeClr val="bg1"/>
              </a:extrusionClr>
              <a:contourClr>
                <a:schemeClr val="tx1"/>
              </a:contourClr>
            </a:sp3d>
          </a:bodyPr>
          <a:lstStyle/>
          <a:p>
            <a:pPr algn="ctr">
              <a:lnSpc>
                <a:spcPct val="107000"/>
              </a:lnSpc>
              <a:spcAft>
                <a:spcPts val="800"/>
              </a:spcAft>
            </a:pPr>
            <a:r>
              <a:rPr lang="sq-AL" sz="3200" dirty="0">
                <a:solidFill>
                  <a:srgbClr val="FFFF00"/>
                </a:solidFill>
                <a:latin typeface="Arial Black" panose="020B0A04020102020204" pitchFamily="34" charset="0"/>
              </a:rPr>
              <a:t>THE SO-CALLED "BALKANISMS" IN THE LANGUAGE AND CULTURE OF THE PEOPLES OF BALKAN</a:t>
            </a:r>
            <a:endParaRPr lang="en-GB" sz="3200" dirty="0">
              <a:solidFill>
                <a:srgbClr val="FFFF00"/>
              </a:solidFill>
              <a:latin typeface="Arial Black" panose="020B0A04020102020204" pitchFamily="34" charset="0"/>
            </a:endParaRPr>
          </a:p>
        </p:txBody>
      </p:sp>
      <p:sp>
        <p:nvSpPr>
          <p:cNvPr id="3" name="TextBox 2">
            <a:extLst>
              <a:ext uri="{FF2B5EF4-FFF2-40B4-BE49-F238E27FC236}">
                <a16:creationId xmlns:a16="http://schemas.microsoft.com/office/drawing/2014/main" id="{F34919C9-95DA-3625-2191-F87CC42EAD98}"/>
              </a:ext>
            </a:extLst>
          </p:cNvPr>
          <p:cNvSpPr txBox="1"/>
          <p:nvPr/>
        </p:nvSpPr>
        <p:spPr>
          <a:xfrm>
            <a:off x="5215943" y="5156877"/>
            <a:ext cx="6754611" cy="830997"/>
          </a:xfrm>
          <a:prstGeom prst="rect">
            <a:avLst/>
          </a:prstGeom>
          <a:noFill/>
        </p:spPr>
        <p:txBody>
          <a:bodyPr wrap="square">
            <a:spAutoFit/>
          </a:bodyPr>
          <a:lstStyle/>
          <a:p>
            <a:r>
              <a:rPr lang="it-IT" sz="2400" b="1" dirty="0">
                <a:solidFill>
                  <a:srgbClr val="FFFF00"/>
                </a:solidFill>
                <a:effectLst/>
                <a:latin typeface="Arial Black" panose="020B0A04020102020204" pitchFamily="34" charset="0"/>
                <a:ea typeface="Calibri" panose="020F0502020204030204" pitchFamily="34" charset="0"/>
              </a:rPr>
              <a:t>PROF. DR. DHIMITRI BELLO</a:t>
            </a:r>
          </a:p>
          <a:p>
            <a:r>
              <a:rPr lang="it-IT" sz="2400" b="1" dirty="0">
                <a:solidFill>
                  <a:srgbClr val="FFFF00"/>
                </a:solidFill>
                <a:latin typeface="Arial Black" panose="020B0A04020102020204" pitchFamily="34" charset="0"/>
              </a:rPr>
              <a:t>«FAN S. NOLI» UNIVERSITY OF KORCA</a:t>
            </a:r>
            <a:endParaRPr lang="en-GB" sz="2400" dirty="0">
              <a:solidFill>
                <a:srgbClr val="FFFF00"/>
              </a:solidFill>
              <a:latin typeface="Arial Black" panose="020B0A04020102020204" pitchFamily="34" charset="0"/>
            </a:endParaRPr>
          </a:p>
        </p:txBody>
      </p:sp>
    </p:spTree>
    <p:extLst>
      <p:ext uri="{BB962C8B-B14F-4D97-AF65-F5344CB8AC3E}">
        <p14:creationId xmlns:p14="http://schemas.microsoft.com/office/powerpoint/2010/main" val="2670632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FE674C1-9123-02A4-4CCF-45907BEB422A}"/>
              </a:ext>
            </a:extLst>
          </p:cNvPr>
          <p:cNvSpPr txBox="1"/>
          <p:nvPr/>
        </p:nvSpPr>
        <p:spPr>
          <a:xfrm>
            <a:off x="235039" y="269338"/>
            <a:ext cx="11780949" cy="4638514"/>
          </a:xfrm>
          <a:prstGeom prst="rect">
            <a:avLst/>
          </a:prstGeom>
          <a:noFill/>
        </p:spPr>
        <p:txBody>
          <a:bodyPr wrap="square">
            <a:spAutoFit/>
          </a:bodyPr>
          <a:lstStyle/>
          <a:p>
            <a:pPr algn="just">
              <a:lnSpc>
                <a:spcPct val="107000"/>
              </a:lnSpc>
              <a:spcAft>
                <a:spcPts val="800"/>
              </a:spcAft>
            </a:pPr>
            <a:r>
              <a:rPr lang="sq-AL"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Pre-Slavic borrowings like </a:t>
            </a:r>
            <a:r>
              <a:rPr lang="sq-AL" b="1" i="1"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balta, </a:t>
            </a:r>
            <a:r>
              <a:rPr lang="it-IT"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and</a:t>
            </a:r>
            <a:r>
              <a:rPr lang="it-IT" b="1" i="1"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 </a:t>
            </a:r>
            <a:r>
              <a:rPr lang="sq-AL" b="1" i="1"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gard </a:t>
            </a:r>
            <a:r>
              <a:rPr lang="sq-AL"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some Romanian linguists define them as substrate. Major difficulties arise in determining and dividing interbalkan borrowed elements from Proto-Bulgarian and Pecheneg-Kumanian like </a:t>
            </a:r>
            <a:r>
              <a:rPr lang="sq-AL" b="1" i="1"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cung (kërcu)</a:t>
            </a:r>
            <a:r>
              <a:rPr lang="sq-AL"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 which has Turkish origin.</a:t>
            </a:r>
            <a:endParaRPr lang="it-IT" b="1"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en-GB" b="1"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q-AL"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Determining the interbalkan lexicon with a substrate origin (or the Balkan lexicon in its narrow sense) is a delicate task of Indo-European and Balkan linguistics, especially given the incomplete data of autochthonous languages. </a:t>
            </a:r>
            <a:endParaRPr lang="it-IT" b="1"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it-IT" b="1" dirty="0">
              <a:solidFill>
                <a:schemeClr val="bg1"/>
              </a:solidFill>
              <a:latin typeface="Arial Black" panose="020B0A040201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q-AL"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Words with a Balkan (or Balkan-spread) extension, to which the substrate origin is attributed, such as </a:t>
            </a:r>
            <a:r>
              <a:rPr lang="sq-AL" b="1" dirty="0">
                <a:solidFill>
                  <a:srgbClr val="FFC000"/>
                </a:solidFill>
                <a:effectLst/>
                <a:latin typeface="Arial Black" panose="020B0A04020102020204" pitchFamily="34" charset="0"/>
                <a:ea typeface="Calibri" panose="020F0502020204030204" pitchFamily="34" charset="0"/>
                <a:cs typeface="Arial" panose="020B0604020202020204" pitchFamily="34" charset="0"/>
              </a:rPr>
              <a:t>Albanian</a:t>
            </a:r>
            <a:r>
              <a:rPr lang="sq-AL"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 </a:t>
            </a:r>
            <a:r>
              <a:rPr lang="sq-AL" b="1"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kopil</a:t>
            </a:r>
            <a:r>
              <a:rPr lang="sq-AL"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 </a:t>
            </a:r>
            <a:r>
              <a:rPr lang="sq-AL" b="1" dirty="0">
                <a:solidFill>
                  <a:srgbClr val="FFC000"/>
                </a:solidFill>
                <a:effectLst/>
                <a:latin typeface="Arial Black" panose="020B0A04020102020204" pitchFamily="34" charset="0"/>
                <a:ea typeface="Calibri" panose="020F0502020204030204" pitchFamily="34" charset="0"/>
                <a:cs typeface="Arial" panose="020B0604020202020204" pitchFamily="34" charset="0"/>
              </a:rPr>
              <a:t>Bulg. </a:t>
            </a:r>
            <a:r>
              <a:rPr lang="mk-MK" b="1"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К</a:t>
            </a:r>
            <a:r>
              <a:rPr lang="sq-AL" b="1"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опиле </a:t>
            </a:r>
            <a:r>
              <a:rPr lang="sq-AL"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with the same meaning </a:t>
            </a:r>
            <a:r>
              <a:rPr lang="it-IT"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as </a:t>
            </a:r>
            <a:r>
              <a:rPr lang="sq-AL" b="1" i="1"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'illegitimate child</a:t>
            </a:r>
            <a:r>
              <a:rPr lang="sq-AL"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 </a:t>
            </a:r>
            <a:r>
              <a:rPr lang="sq-AL" b="1" dirty="0">
                <a:solidFill>
                  <a:srgbClr val="FFC000"/>
                </a:solidFill>
                <a:effectLst/>
                <a:latin typeface="Arial Black" panose="020B0A04020102020204" pitchFamily="34" charset="0"/>
                <a:ea typeface="Calibri" panose="020F0502020204030204" pitchFamily="34" charset="0"/>
                <a:cs typeface="Arial" panose="020B0604020202020204" pitchFamily="34" charset="0"/>
              </a:rPr>
              <a:t>Greek. </a:t>
            </a:r>
            <a:r>
              <a:rPr lang="sq-AL" b="1"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κοπελλα</a:t>
            </a:r>
            <a:r>
              <a:rPr lang="sq-AL"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 </a:t>
            </a:r>
            <a:r>
              <a:rPr lang="sq-AL" b="1"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'servant boy</a:t>
            </a:r>
            <a:r>
              <a:rPr lang="sq-AL"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 </a:t>
            </a:r>
            <a:r>
              <a:rPr lang="sq-AL" b="1" dirty="0">
                <a:solidFill>
                  <a:srgbClr val="FFC000"/>
                </a:solidFill>
                <a:effectLst/>
                <a:latin typeface="Arial Black" panose="020B0A04020102020204" pitchFamily="34" charset="0"/>
                <a:ea typeface="Calibri" panose="020F0502020204030204" pitchFamily="34" charset="0"/>
                <a:cs typeface="Arial" panose="020B0604020202020204" pitchFamily="34" charset="0"/>
              </a:rPr>
              <a:t>Romanian</a:t>
            </a:r>
            <a:r>
              <a:rPr lang="sq-AL"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 </a:t>
            </a:r>
            <a:r>
              <a:rPr lang="sq-AL" b="1"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copil 'child'</a:t>
            </a:r>
            <a:r>
              <a:rPr lang="sq-AL"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 </a:t>
            </a:r>
            <a:r>
              <a:rPr lang="sq-AL" b="1" dirty="0">
                <a:solidFill>
                  <a:srgbClr val="FFC000"/>
                </a:solidFill>
                <a:effectLst/>
                <a:latin typeface="Arial Black" panose="020B0A04020102020204" pitchFamily="34" charset="0"/>
                <a:ea typeface="Calibri" panose="020F0502020204030204" pitchFamily="34" charset="0"/>
                <a:cs typeface="Arial" panose="020B0604020202020204" pitchFamily="34" charset="0"/>
              </a:rPr>
              <a:t>Aromanian. </a:t>
            </a:r>
            <a:r>
              <a:rPr lang="sq-AL" b="1"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copil, copelă </a:t>
            </a:r>
            <a:r>
              <a:rPr lang="sq-AL" b="1" i="1"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'illegitimate child', </a:t>
            </a:r>
            <a:r>
              <a:rPr lang="sq-AL"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according to the Bulgarian etymological dictionary, is from the Thracian-Illyrian origin.</a:t>
            </a:r>
            <a:endParaRPr lang="en-GB" b="1"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661733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969AAE3A-DB54-7F1C-446F-3F9A5945D5DC}"/>
              </a:ext>
            </a:extLst>
          </p:cNvPr>
          <p:cNvSpPr txBox="1"/>
          <p:nvPr/>
        </p:nvSpPr>
        <p:spPr>
          <a:xfrm>
            <a:off x="206062" y="346433"/>
            <a:ext cx="11822806" cy="6401753"/>
          </a:xfrm>
          <a:prstGeom prst="rect">
            <a:avLst/>
          </a:prstGeom>
          <a:noFill/>
        </p:spPr>
        <p:txBody>
          <a:bodyPr wrap="square">
            <a:spAutoFit/>
          </a:bodyPr>
          <a:lstStyle/>
          <a:p>
            <a:pPr algn="just"/>
            <a:r>
              <a:rPr lang="sq-AL" sz="1800"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The commonalities in material and spiritual life, the closeness in the system of moral values and </a:t>
            </a:r>
            <a:r>
              <a:rPr lang="it-IT" sz="1800"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the </a:t>
            </a:r>
            <a:r>
              <a:rPr lang="sq-AL" sz="1800"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popular psychology of the peoples of Balkan, all that Sandfeld calls the "same spirit" </a:t>
            </a:r>
            <a:r>
              <a:rPr lang="it-IT" sz="1800"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have</a:t>
            </a:r>
            <a:r>
              <a:rPr lang="sq-AL" sz="1800"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 found a pure reflection in addition to folklore and phraseology.</a:t>
            </a:r>
            <a:endParaRPr lang="it-IT" sz="1800" b="1"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endParaRPr lang="it-IT" b="1" dirty="0">
              <a:solidFill>
                <a:schemeClr val="bg1"/>
              </a:solidFill>
              <a:latin typeface="Arial Black" panose="020B0A04020102020204" pitchFamily="34" charset="0"/>
              <a:ea typeface="Calibri" panose="020F0502020204030204" pitchFamily="34" charset="0"/>
              <a:cs typeface="Arial" panose="020B0604020202020204" pitchFamily="34" charset="0"/>
            </a:endParaRPr>
          </a:p>
          <a:p>
            <a:pPr algn="just"/>
            <a:r>
              <a:rPr lang="sq-AL" dirty="0">
                <a:solidFill>
                  <a:schemeClr val="bg1"/>
                </a:solidFill>
                <a:latin typeface="Arial Black" panose="020B0A04020102020204" pitchFamily="34" charset="0"/>
              </a:rPr>
              <a:t>The corpus of common phraseology is so large that it would not be excessive to think that special ones in this field are a rarity. </a:t>
            </a:r>
            <a:endParaRPr lang="it-IT" dirty="0">
              <a:solidFill>
                <a:schemeClr val="bg1"/>
              </a:solidFill>
              <a:latin typeface="Arial Black" panose="020B0A04020102020204" pitchFamily="34" charset="0"/>
            </a:endParaRPr>
          </a:p>
          <a:p>
            <a:pPr algn="just"/>
            <a:endParaRPr lang="it-IT" dirty="0">
              <a:solidFill>
                <a:schemeClr val="bg1"/>
              </a:solidFill>
              <a:latin typeface="Arial Black" panose="020B0A04020102020204" pitchFamily="34" charset="0"/>
            </a:endParaRPr>
          </a:p>
          <a:p>
            <a:pPr algn="just"/>
            <a:r>
              <a:rPr lang="sq-AL" dirty="0">
                <a:solidFill>
                  <a:schemeClr val="bg1"/>
                </a:solidFill>
                <a:latin typeface="Arial Black" panose="020B0A04020102020204" pitchFamily="34" charset="0"/>
              </a:rPr>
              <a:t>However, just like folklore, this field has not been deeply studied. But a large flow of a fund of 451 Balkan phraseology (and in this number</a:t>
            </a:r>
            <a:r>
              <a:rPr lang="it-IT" dirty="0">
                <a:solidFill>
                  <a:schemeClr val="bg1"/>
                </a:solidFill>
                <a:latin typeface="Arial Black" panose="020B0A04020102020204" pitchFamily="34" charset="0"/>
              </a:rPr>
              <a:t>,</a:t>
            </a:r>
            <a:r>
              <a:rPr lang="sq-AL" dirty="0">
                <a:solidFill>
                  <a:schemeClr val="bg1"/>
                </a:solidFill>
                <a:latin typeface="Arial Black" panose="020B0A04020102020204" pitchFamily="34" charset="0"/>
              </a:rPr>
              <a:t> we have many semantic combinations) which Papahaxhi presents to us at the beginning of the past century (1908). </a:t>
            </a:r>
            <a:endParaRPr lang="it-IT" dirty="0">
              <a:solidFill>
                <a:schemeClr val="bg1"/>
              </a:solidFill>
              <a:latin typeface="Arial Black" panose="020B0A04020102020204" pitchFamily="34" charset="0"/>
            </a:endParaRPr>
          </a:p>
          <a:p>
            <a:pPr algn="just"/>
            <a:endParaRPr lang="it-IT" dirty="0">
              <a:solidFill>
                <a:schemeClr val="bg1"/>
              </a:solidFill>
              <a:latin typeface="Arial Black" panose="020B0A04020102020204" pitchFamily="34" charset="0"/>
            </a:endParaRPr>
          </a:p>
          <a:p>
            <a:pPr algn="just"/>
            <a:r>
              <a:rPr lang="sq-AL" dirty="0">
                <a:solidFill>
                  <a:schemeClr val="bg1"/>
                </a:solidFill>
                <a:latin typeface="Arial Black" panose="020B0A04020102020204" pitchFamily="34" charset="0"/>
              </a:rPr>
              <a:t>Sandfeld would add some phraseological units, but without linguistic analysis, which we also find in Papahaxhi.</a:t>
            </a:r>
            <a:endParaRPr lang="it-IT" dirty="0">
              <a:solidFill>
                <a:schemeClr val="bg1"/>
              </a:solidFill>
              <a:latin typeface="Arial Black" panose="020B0A04020102020204" pitchFamily="34" charset="0"/>
            </a:endParaRPr>
          </a:p>
          <a:p>
            <a:pPr algn="just"/>
            <a:endParaRPr lang="it-IT" dirty="0">
              <a:solidFill>
                <a:schemeClr val="bg1"/>
              </a:solidFill>
              <a:latin typeface="Arial Black" panose="020B0A04020102020204" pitchFamily="34" charset="0"/>
            </a:endParaRPr>
          </a:p>
          <a:p>
            <a:pPr algn="just"/>
            <a:r>
              <a:rPr lang="sq-AL" dirty="0">
                <a:solidFill>
                  <a:schemeClr val="bg1"/>
                </a:solidFill>
                <a:latin typeface="Arial Black" panose="020B0A04020102020204" pitchFamily="34" charset="0"/>
              </a:rPr>
              <a:t>" </a:t>
            </a:r>
            <a:r>
              <a:rPr lang="sq-AL" i="1" dirty="0">
                <a:solidFill>
                  <a:srgbClr val="FFFF00"/>
                </a:solidFill>
                <a:latin typeface="Arial Black" panose="020B0A04020102020204" pitchFamily="34" charset="0"/>
              </a:rPr>
              <a:t>The Balkan Phraseological Dictionary</a:t>
            </a:r>
            <a:r>
              <a:rPr lang="sq-AL" dirty="0">
                <a:solidFill>
                  <a:schemeClr val="bg1"/>
                </a:solidFill>
                <a:latin typeface="Arial Black" panose="020B0A04020102020204" pitchFamily="34" charset="0"/>
              </a:rPr>
              <a:t>" under the leadership of the well-known Albanian lexicologist Prof. Jani Thomaj, provides us </a:t>
            </a:r>
            <a:r>
              <a:rPr lang="it-IT" dirty="0">
                <a:solidFill>
                  <a:schemeClr val="bg1"/>
                </a:solidFill>
                <a:latin typeface="Arial Black" panose="020B0A04020102020204" pitchFamily="34" charset="0"/>
              </a:rPr>
              <a:t>with </a:t>
            </a:r>
            <a:r>
              <a:rPr lang="sq-AL" dirty="0">
                <a:solidFill>
                  <a:schemeClr val="bg1"/>
                </a:solidFill>
                <a:latin typeface="Arial Black" panose="020B0A04020102020204" pitchFamily="34" charset="0"/>
              </a:rPr>
              <a:t>the parallels of the phraseological units of the Balkan languages Albanian, Bulgarian, Greek, Romanian and Serbo-Croatian.</a:t>
            </a:r>
            <a:endParaRPr lang="it-IT" dirty="0">
              <a:solidFill>
                <a:schemeClr val="bg1"/>
              </a:solidFill>
              <a:latin typeface="Arial Black" panose="020B0A04020102020204" pitchFamily="34" charset="0"/>
            </a:endParaRPr>
          </a:p>
          <a:p>
            <a:pPr algn="just"/>
            <a:endParaRPr lang="it-IT" dirty="0">
              <a:solidFill>
                <a:schemeClr val="bg1"/>
              </a:solidFill>
              <a:latin typeface="Arial Black" panose="020B0A04020102020204" pitchFamily="34" charset="0"/>
            </a:endParaRPr>
          </a:p>
          <a:p>
            <a:pPr algn="just"/>
            <a:r>
              <a:rPr lang="sq-AL" dirty="0">
                <a:solidFill>
                  <a:schemeClr val="bg1"/>
                </a:solidFill>
                <a:latin typeface="Arial Black" panose="020B0A04020102020204" pitchFamily="34" charset="0"/>
              </a:rPr>
              <a:t>The principles for the drafting of this dictionary are synthesized in the hard work in the field of Albanian phraseology of Jani Thomaj, which must be analyzed in the context of Balkan phraseology and thus</a:t>
            </a:r>
            <a:r>
              <a:rPr lang="it-IT" dirty="0">
                <a:solidFill>
                  <a:schemeClr val="bg1"/>
                </a:solidFill>
                <a:latin typeface="Arial Black" panose="020B0A04020102020204" pitchFamily="34" charset="0"/>
              </a:rPr>
              <a:t> </a:t>
            </a:r>
            <a:r>
              <a:rPr lang="sq-AL" dirty="0">
                <a:solidFill>
                  <a:schemeClr val="bg1"/>
                </a:solidFill>
                <a:latin typeface="Arial Black" panose="020B0A04020102020204" pitchFamily="34" charset="0"/>
              </a:rPr>
              <a:t>provides a model for the study of phraseology in other languages of Balkan, which generally do not move from the frames of the respective language.</a:t>
            </a:r>
            <a:endParaRPr lang="en-GB" dirty="0">
              <a:solidFill>
                <a:schemeClr val="bg1"/>
              </a:solidFill>
              <a:latin typeface="Arial Black" panose="020B0A04020102020204" pitchFamily="34" charset="0"/>
            </a:endParaRPr>
          </a:p>
          <a:p>
            <a:pPr algn="just"/>
            <a:endParaRPr lang="en-GB" sz="1400" b="1"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8474357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4C4D5EF-A6B3-A676-EDD1-D62EBAA7210D}"/>
              </a:ext>
            </a:extLst>
          </p:cNvPr>
          <p:cNvSpPr txBox="1"/>
          <p:nvPr/>
        </p:nvSpPr>
        <p:spPr>
          <a:xfrm>
            <a:off x="183524" y="243195"/>
            <a:ext cx="11793828" cy="6740307"/>
          </a:xfrm>
          <a:prstGeom prst="rect">
            <a:avLst/>
          </a:prstGeom>
          <a:noFill/>
        </p:spPr>
        <p:txBody>
          <a:bodyPr wrap="square">
            <a:spAutoFit/>
          </a:bodyPr>
          <a:lstStyle/>
          <a:p>
            <a:pPr algn="just"/>
            <a:r>
              <a:rPr lang="sq-AL" dirty="0">
                <a:solidFill>
                  <a:schemeClr val="bg1"/>
                </a:solidFill>
                <a:latin typeface="Arial Black" panose="020B0A04020102020204" pitchFamily="34" charset="0"/>
              </a:rPr>
              <a:t>For Albanian phraseology, equivalents </a:t>
            </a:r>
            <a:r>
              <a:rPr lang="en-US" dirty="0">
                <a:solidFill>
                  <a:schemeClr val="bg1"/>
                </a:solidFill>
                <a:latin typeface="Arial Black" panose="020B0A04020102020204" pitchFamily="34" charset="0"/>
              </a:rPr>
              <a:t>in other Balkan languages are provided,</a:t>
            </a:r>
            <a:r>
              <a:rPr lang="sq-AL" dirty="0">
                <a:solidFill>
                  <a:schemeClr val="bg1"/>
                </a:solidFill>
                <a:latin typeface="Arial Black" panose="020B0A04020102020204" pitchFamily="34" charset="0"/>
              </a:rPr>
              <a:t> where complete parallel </a:t>
            </a:r>
            <a:r>
              <a:rPr lang="en-US" dirty="0">
                <a:solidFill>
                  <a:schemeClr val="bg1"/>
                </a:solidFill>
                <a:latin typeface="Arial Black" panose="020B0A04020102020204" pitchFamily="34" charset="0"/>
              </a:rPr>
              <a:t>phraseological idioms with identical structures (</a:t>
            </a:r>
            <a:r>
              <a:rPr lang="en-US" i="1" dirty="0">
                <a:solidFill>
                  <a:srgbClr val="FFFF00"/>
                </a:solidFill>
                <a:latin typeface="Arial Black" panose="020B0A04020102020204" pitchFamily="34" charset="0"/>
              </a:rPr>
              <a:t>calque type</a:t>
            </a:r>
            <a:r>
              <a:rPr lang="en-US" dirty="0">
                <a:solidFill>
                  <a:schemeClr val="bg1"/>
                </a:solidFill>
                <a:latin typeface="Arial Black" panose="020B0A04020102020204" pitchFamily="34" charset="0"/>
              </a:rPr>
              <a:t>) </a:t>
            </a:r>
            <a:r>
              <a:rPr lang="sq-AL" dirty="0">
                <a:solidFill>
                  <a:schemeClr val="bg1"/>
                </a:solidFill>
                <a:latin typeface="Arial Black" panose="020B0A04020102020204" pitchFamily="34" charset="0"/>
              </a:rPr>
              <a:t>are more numerous; the following are equal in the semantic-functional direction, but with different thematic phrases; further, semantic-functional figurative expressions that do not even reach the status of a phrase; and finally - the same semantic periphrases.</a:t>
            </a:r>
            <a:endParaRPr lang="it-IT" dirty="0">
              <a:solidFill>
                <a:schemeClr val="bg1"/>
              </a:solidFill>
              <a:latin typeface="Arial Black" panose="020B0A04020102020204" pitchFamily="34" charset="0"/>
            </a:endParaRPr>
          </a:p>
          <a:p>
            <a:pPr algn="just"/>
            <a:endParaRPr lang="it-IT" dirty="0">
              <a:solidFill>
                <a:schemeClr val="bg1"/>
              </a:solidFill>
              <a:latin typeface="Arial Black" panose="020B0A04020102020204" pitchFamily="34" charset="0"/>
            </a:endParaRPr>
          </a:p>
          <a:p>
            <a:pPr algn="just"/>
            <a:r>
              <a:rPr lang="en-US" dirty="0">
                <a:solidFill>
                  <a:schemeClr val="bg1"/>
                </a:solidFill>
                <a:latin typeface="Arial Black" panose="020B0A04020102020204" pitchFamily="34" charset="0"/>
              </a:rPr>
              <a:t>One of the most widespread and characteristic features </a:t>
            </a:r>
            <a:r>
              <a:rPr lang="sq-AL" dirty="0">
                <a:solidFill>
                  <a:schemeClr val="bg1"/>
                </a:solidFill>
                <a:latin typeface="Arial Black" panose="020B0A04020102020204" pitchFamily="34" charset="0"/>
              </a:rPr>
              <a:t>in the Balkan languages are verbal connections, in which verbs are primary and most common, while nouns denote parts of the body or something of daily use.</a:t>
            </a:r>
            <a:endParaRPr lang="it-IT" dirty="0">
              <a:solidFill>
                <a:schemeClr val="bg1"/>
              </a:solidFill>
              <a:latin typeface="Arial Black" panose="020B0A04020102020204" pitchFamily="34" charset="0"/>
            </a:endParaRPr>
          </a:p>
          <a:p>
            <a:pPr algn="just"/>
            <a:endParaRPr lang="it-IT" dirty="0">
              <a:solidFill>
                <a:schemeClr val="bg1"/>
              </a:solidFill>
              <a:latin typeface="Arial Black" panose="020B0A04020102020204" pitchFamily="34" charset="0"/>
            </a:endParaRPr>
          </a:p>
          <a:p>
            <a:pPr algn="just">
              <a:lnSpc>
                <a:spcPct val="150000"/>
              </a:lnSpc>
            </a:pPr>
            <a:r>
              <a:rPr lang="sq-AL" dirty="0">
                <a:solidFill>
                  <a:srgbClr val="FFFF00"/>
                </a:solidFill>
                <a:latin typeface="Arial Black" panose="020B0A04020102020204" pitchFamily="34" charset="0"/>
              </a:rPr>
              <a:t>Albanian: </a:t>
            </a:r>
            <a:r>
              <a:rPr lang="en-US" dirty="0" err="1">
                <a:solidFill>
                  <a:schemeClr val="bg1"/>
                </a:solidFill>
                <a:latin typeface="Arial Black" panose="020B0A04020102020204" pitchFamily="34" charset="0"/>
              </a:rPr>
              <a:t>vë</a:t>
            </a:r>
            <a:r>
              <a:rPr lang="en-US" dirty="0">
                <a:solidFill>
                  <a:schemeClr val="bg1"/>
                </a:solidFill>
                <a:latin typeface="Arial Black" panose="020B0A04020102020204" pitchFamily="34" charset="0"/>
              </a:rPr>
              <a:t> </a:t>
            </a:r>
            <a:r>
              <a:rPr lang="en-US" dirty="0" err="1">
                <a:solidFill>
                  <a:schemeClr val="bg1"/>
                </a:solidFill>
                <a:latin typeface="Arial Black" panose="020B0A04020102020204" pitchFamily="34" charset="0"/>
              </a:rPr>
              <a:t>dorën</a:t>
            </a:r>
            <a:r>
              <a:rPr lang="en-US" dirty="0">
                <a:solidFill>
                  <a:schemeClr val="bg1"/>
                </a:solidFill>
                <a:latin typeface="Arial Black" panose="020B0A04020102020204" pitchFamily="34" charset="0"/>
              </a:rPr>
              <a:t>; </a:t>
            </a:r>
            <a:r>
              <a:rPr lang="en-US" dirty="0" err="1">
                <a:solidFill>
                  <a:schemeClr val="bg1"/>
                </a:solidFill>
                <a:latin typeface="Arial Black" panose="020B0A04020102020204" pitchFamily="34" charset="0"/>
              </a:rPr>
              <a:t>ngriti</a:t>
            </a:r>
            <a:r>
              <a:rPr lang="en-US" dirty="0">
                <a:solidFill>
                  <a:schemeClr val="bg1"/>
                </a:solidFill>
                <a:latin typeface="Arial Black" panose="020B0A04020102020204" pitchFamily="34" charset="0"/>
              </a:rPr>
              <a:t> </a:t>
            </a:r>
            <a:r>
              <a:rPr lang="en-US" dirty="0" err="1">
                <a:solidFill>
                  <a:schemeClr val="bg1"/>
                </a:solidFill>
                <a:latin typeface="Arial Black" panose="020B0A04020102020204" pitchFamily="34" charset="0"/>
              </a:rPr>
              <a:t>krye</a:t>
            </a:r>
            <a:r>
              <a:rPr lang="en-US" dirty="0">
                <a:solidFill>
                  <a:schemeClr val="bg1"/>
                </a:solidFill>
                <a:latin typeface="Arial Black" panose="020B0A04020102020204" pitchFamily="34" charset="0"/>
              </a:rPr>
              <a:t>; </a:t>
            </a:r>
            <a:r>
              <a:rPr lang="en-US" dirty="0" err="1">
                <a:solidFill>
                  <a:schemeClr val="bg1"/>
                </a:solidFill>
                <a:latin typeface="Arial Black" panose="020B0A04020102020204" pitchFamily="34" charset="0"/>
              </a:rPr>
              <a:t>shtriu</a:t>
            </a:r>
            <a:r>
              <a:rPr lang="en-US" dirty="0">
                <a:solidFill>
                  <a:schemeClr val="bg1"/>
                </a:solidFill>
                <a:latin typeface="Arial Black" panose="020B0A04020102020204" pitchFamily="34" charset="0"/>
              </a:rPr>
              <a:t> </a:t>
            </a:r>
            <a:r>
              <a:rPr lang="en-US" dirty="0" err="1">
                <a:solidFill>
                  <a:schemeClr val="bg1"/>
                </a:solidFill>
                <a:latin typeface="Arial Black" panose="020B0A04020102020204" pitchFamily="34" charset="0"/>
              </a:rPr>
              <a:t>dorën</a:t>
            </a:r>
            <a:r>
              <a:rPr lang="en-US" dirty="0">
                <a:solidFill>
                  <a:schemeClr val="bg1"/>
                </a:solidFill>
                <a:latin typeface="Arial Black" panose="020B0A04020102020204" pitchFamily="34" charset="0"/>
              </a:rPr>
              <a:t>; </a:t>
            </a:r>
            <a:r>
              <a:rPr lang="en-US" dirty="0" err="1">
                <a:solidFill>
                  <a:schemeClr val="bg1"/>
                </a:solidFill>
                <a:latin typeface="Arial Black" panose="020B0A04020102020204" pitchFamily="34" charset="0"/>
              </a:rPr>
              <a:t>na</a:t>
            </a:r>
            <a:r>
              <a:rPr lang="en-US" dirty="0">
                <a:solidFill>
                  <a:schemeClr val="bg1"/>
                </a:solidFill>
                <a:latin typeface="Arial Black" panose="020B0A04020102020204" pitchFamily="34" charset="0"/>
              </a:rPr>
              <a:t> </a:t>
            </a:r>
            <a:r>
              <a:rPr lang="en-US" dirty="0" err="1">
                <a:solidFill>
                  <a:schemeClr val="bg1"/>
                </a:solidFill>
                <a:latin typeface="Arial Black" panose="020B0A04020102020204" pitchFamily="34" charset="0"/>
              </a:rPr>
              <a:t>hëngri</a:t>
            </a:r>
            <a:r>
              <a:rPr lang="en-US" dirty="0">
                <a:solidFill>
                  <a:schemeClr val="bg1"/>
                </a:solidFill>
                <a:latin typeface="Arial Black" panose="020B0A04020102020204" pitchFamily="34" charset="0"/>
              </a:rPr>
              <a:t> </a:t>
            </a:r>
            <a:r>
              <a:rPr lang="en-US" dirty="0" err="1">
                <a:solidFill>
                  <a:schemeClr val="bg1"/>
                </a:solidFill>
                <a:latin typeface="Arial Black" panose="020B0A04020102020204" pitchFamily="34" charset="0"/>
              </a:rPr>
              <a:t>veshët</a:t>
            </a:r>
            <a:endParaRPr lang="en-GB" dirty="0">
              <a:solidFill>
                <a:schemeClr val="bg1"/>
              </a:solidFill>
              <a:latin typeface="Arial Black" panose="020B0A04020102020204" pitchFamily="34" charset="0"/>
            </a:endParaRPr>
          </a:p>
          <a:p>
            <a:pPr algn="just">
              <a:lnSpc>
                <a:spcPct val="150000"/>
              </a:lnSpc>
            </a:pPr>
            <a:r>
              <a:rPr lang="sq-AL" sz="1800"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Bulgarian: </a:t>
            </a:r>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слагам рака; दिगाम ग्लावा; протягам рака; изяде ми уровье</a:t>
            </a:r>
            <a:endParaRPr lang="en-GB"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lnSpc>
                <a:spcPct val="150000"/>
              </a:lnSpc>
            </a:pPr>
            <a:r>
              <a:rPr lang="sq-AL" sz="1800"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Greek</a:t>
            </a:r>
            <a:r>
              <a:rPr lang="it-IT" sz="1800"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a:t>
            </a:r>
            <a:r>
              <a:rPr lang="sq-AL" sz="1800"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 </a:t>
            </a:r>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βαξω χερι; σεκφωνω κεφαλι; απολοσε το ηερι μου; εραγε τ’αφτια</a:t>
            </a:r>
            <a:endParaRPr lang="en-GB" dirty="0">
              <a:solidFill>
                <a:schemeClr val="bg1"/>
              </a:solidFill>
              <a:latin typeface="Arial Black" panose="020B0A04020102020204" pitchFamily="34" charset="0"/>
              <a:ea typeface="Calibri" panose="020F0502020204030204" pitchFamily="34" charset="0"/>
              <a:cs typeface="Arial" panose="020B0604020202020204" pitchFamily="34" charset="0"/>
            </a:endParaRPr>
          </a:p>
          <a:p>
            <a:pPr algn="just">
              <a:lnSpc>
                <a:spcPct val="150000"/>
              </a:lnSpc>
            </a:pPr>
            <a:r>
              <a:rPr lang="it-IT" sz="1800"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Romanian:</a:t>
            </a:r>
            <a:r>
              <a:rPr lang="sq-AL" sz="1800"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 </a:t>
            </a:r>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work mînă; raise the head; aîntinde mîna; ni amîncat urechile.</a:t>
            </a:r>
            <a:endParaRPr lang="en-GB"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endParaRPr lang="en-GB" sz="1200" dirty="0">
              <a:solidFill>
                <a:schemeClr val="bg1"/>
              </a:solidFill>
              <a:latin typeface="Arial Black" panose="020B0A04020102020204" pitchFamily="34" charset="0"/>
            </a:endParaRPr>
          </a:p>
          <a:p>
            <a:pPr algn="just"/>
            <a:r>
              <a:rPr lang="sq-AL" sz="1800" dirty="0">
                <a:solidFill>
                  <a:schemeClr val="bg1"/>
                </a:solidFill>
                <a:effectLst/>
                <a:latin typeface="Arial Black" panose="020B0A04020102020204" pitchFamily="34" charset="0"/>
                <a:ea typeface="Calibri" panose="020F0502020204030204" pitchFamily="34" charset="0"/>
              </a:rPr>
              <a:t>A significant part of balkaisms can also be found in the folklore of the peoples of </a:t>
            </a:r>
            <a:r>
              <a:rPr lang="it-IT" sz="1800" dirty="0">
                <a:solidFill>
                  <a:schemeClr val="bg1"/>
                </a:solidFill>
                <a:effectLst/>
                <a:latin typeface="Arial Black" panose="020B0A04020102020204" pitchFamily="34" charset="0"/>
                <a:ea typeface="Calibri" panose="020F0502020204030204" pitchFamily="34" charset="0"/>
              </a:rPr>
              <a:t>the Balkans</a:t>
            </a:r>
            <a:r>
              <a:rPr lang="sq-AL" sz="1800" dirty="0">
                <a:solidFill>
                  <a:schemeClr val="bg1"/>
                </a:solidFill>
                <a:effectLst/>
                <a:latin typeface="Arial Black" panose="020B0A04020102020204" pitchFamily="34" charset="0"/>
                <a:ea typeface="Calibri" panose="020F0502020204030204" pitchFamily="34" charset="0"/>
              </a:rPr>
              <a:t>. Perhaps here we should add, especially for young researchers dealing with Balkan studies, that the approach studies in Balkan folklore are not exhaustive, so there are still parts that are not illuminated and not treated properly.</a:t>
            </a:r>
            <a:endParaRPr lang="it-IT" sz="1800" dirty="0">
              <a:solidFill>
                <a:schemeClr val="bg1"/>
              </a:solidFill>
              <a:effectLst/>
              <a:latin typeface="Arial Black" panose="020B0A04020102020204" pitchFamily="34" charset="0"/>
              <a:ea typeface="Calibri" panose="020F0502020204030204" pitchFamily="34" charset="0"/>
            </a:endParaRPr>
          </a:p>
          <a:p>
            <a:pPr algn="just"/>
            <a:endParaRPr lang="it-IT" sz="1800" dirty="0">
              <a:solidFill>
                <a:schemeClr val="bg1"/>
              </a:solidFill>
              <a:effectLst/>
              <a:latin typeface="Arial Black" panose="020B0A04020102020204" pitchFamily="34" charset="0"/>
              <a:ea typeface="Calibri" panose="020F0502020204030204" pitchFamily="34" charset="0"/>
            </a:endParaRPr>
          </a:p>
          <a:p>
            <a:pPr algn="just"/>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And here we are talking about oral traditions, fairy tales, stories, folk songs, proverbs, dance, music and musical instruments, etc.</a:t>
            </a:r>
            <a:endParaRPr lang="en-GB"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0975024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C82ED36-2B7E-67E8-B310-708069F4BB9A}"/>
              </a:ext>
            </a:extLst>
          </p:cNvPr>
          <p:cNvSpPr txBox="1"/>
          <p:nvPr/>
        </p:nvSpPr>
        <p:spPr>
          <a:xfrm>
            <a:off x="178157" y="191474"/>
            <a:ext cx="11835685" cy="6740307"/>
          </a:xfrm>
          <a:prstGeom prst="rect">
            <a:avLst/>
          </a:prstGeom>
          <a:noFill/>
        </p:spPr>
        <p:txBody>
          <a:bodyPr wrap="square">
            <a:spAutoFit/>
          </a:bodyPr>
          <a:lstStyle/>
          <a:p>
            <a:pPr algn="just"/>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Here we are stopping at only 2-3 moments because the common material is very large. </a:t>
            </a:r>
            <a:endParaRPr lang="it-IT"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endParaRPr lang="it-IT"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endParaRPr lang="it-IT" sz="1000" dirty="0">
              <a:solidFill>
                <a:schemeClr val="bg1"/>
              </a:solidFill>
              <a:latin typeface="Arial Black" panose="020B0A04020102020204" pitchFamily="34" charset="0"/>
              <a:ea typeface="Calibri" panose="020F0502020204030204" pitchFamily="34" charset="0"/>
              <a:cs typeface="Arial" panose="020B0604020202020204" pitchFamily="34" charset="0"/>
            </a:endParaRPr>
          </a:p>
          <a:p>
            <a:pPr algn="just"/>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We are starting with what in comparative folklore is known as "</a:t>
            </a:r>
            <a:r>
              <a:rPr lang="sq-AL" sz="1800"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Leonora's motif</a:t>
            </a:r>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 but in the Balkan, where the subject is also different, it is known as "</a:t>
            </a:r>
            <a:r>
              <a:rPr lang="sq-AL" sz="1800"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Ballad of the dead brother</a:t>
            </a:r>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 </a:t>
            </a:r>
            <a:endParaRPr lang="it-IT"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endParaRPr lang="it-IT"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endParaRPr lang="it-IT" sz="1000" dirty="0">
              <a:solidFill>
                <a:schemeClr val="bg1"/>
              </a:solidFill>
              <a:latin typeface="Arial Black" panose="020B0A04020102020204" pitchFamily="34" charset="0"/>
              <a:ea typeface="Calibri" panose="020F0502020204030204" pitchFamily="34" charset="0"/>
              <a:cs typeface="Arial" panose="020B0604020202020204" pitchFamily="34" charset="0"/>
            </a:endParaRPr>
          </a:p>
          <a:p>
            <a:pPr algn="just"/>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It involves the resurrection of the dead brother from the grave to retrieve his sister, to keep or "</a:t>
            </a:r>
            <a:r>
              <a:rPr lang="sq-AL" sz="1800"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besa</a:t>
            </a:r>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 as it is known in Albanian, and and to bring her back to their mother. </a:t>
            </a:r>
            <a:endParaRPr lang="it-IT"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endParaRPr lang="it-IT"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endParaRPr lang="it-IT" sz="1000" dirty="0">
              <a:solidFill>
                <a:schemeClr val="bg1"/>
              </a:solidFill>
              <a:latin typeface="Arial Black" panose="020B0A04020102020204" pitchFamily="34" charset="0"/>
              <a:ea typeface="Calibri" panose="020F0502020204030204" pitchFamily="34" charset="0"/>
              <a:cs typeface="Arial" panose="020B0604020202020204" pitchFamily="34" charset="0"/>
            </a:endParaRPr>
          </a:p>
          <a:p>
            <a:pPr algn="just"/>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This song has had a great spread among the </a:t>
            </a:r>
            <a:r>
              <a:rPr lang="it-IT"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people</a:t>
            </a:r>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 of Balkan. The spread of this song has been carefully studied by the Bulgarian scholar </a:t>
            </a:r>
            <a:r>
              <a:rPr lang="sq-AL" sz="1800"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I. Shishmanov</a:t>
            </a:r>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 but a better understanding of it is provided by the Albanian researcher </a:t>
            </a:r>
            <a:r>
              <a:rPr lang="sq-AL" sz="1800"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Fatos Arapi</a:t>
            </a:r>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 </a:t>
            </a:r>
            <a:endParaRPr lang="it-IT"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endParaRPr lang="it-IT"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endParaRPr lang="it-IT" sz="1000" dirty="0">
              <a:solidFill>
                <a:schemeClr val="bg1"/>
              </a:solidFill>
              <a:latin typeface="Arial Black" panose="020B0A04020102020204" pitchFamily="34" charset="0"/>
              <a:ea typeface="Calibri" panose="020F0502020204030204" pitchFamily="34" charset="0"/>
              <a:cs typeface="Arial" panose="020B0604020202020204" pitchFamily="34" charset="0"/>
            </a:endParaRPr>
          </a:p>
          <a:p>
            <a:pPr algn="just"/>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Here we have the opportunity to see two different typologies related to this song.</a:t>
            </a:r>
            <a:endParaRPr lang="it-IT"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endParaRPr lang="it-IT" dirty="0">
              <a:solidFill>
                <a:schemeClr val="bg1"/>
              </a:solidFill>
              <a:latin typeface="Arial Black" panose="020B0A04020102020204" pitchFamily="34" charset="0"/>
              <a:ea typeface="Calibri" panose="020F0502020204030204" pitchFamily="34" charset="0"/>
              <a:cs typeface="Arial" panose="020B0604020202020204" pitchFamily="34" charset="0"/>
            </a:endParaRPr>
          </a:p>
          <a:p>
            <a:pPr algn="just"/>
            <a:r>
              <a:rPr lang="sq-AL" b="1" dirty="0">
                <a:solidFill>
                  <a:schemeClr val="bg1"/>
                </a:solidFill>
                <a:latin typeface="Arial Black" panose="020B0A04020102020204" pitchFamily="34" charset="0"/>
              </a:rPr>
              <a:t>Another popular legend in the Balkan and </a:t>
            </a:r>
            <a:r>
              <a:rPr lang="en-US" b="1" dirty="0">
                <a:solidFill>
                  <a:schemeClr val="bg1"/>
                </a:solidFill>
                <a:latin typeface="Arial Black" panose="020B0A04020102020204" pitchFamily="34" charset="0"/>
              </a:rPr>
              <a:t>beyond</a:t>
            </a:r>
            <a:r>
              <a:rPr lang="sq-AL" b="1" dirty="0">
                <a:solidFill>
                  <a:schemeClr val="bg1"/>
                </a:solidFill>
                <a:latin typeface="Arial Black" panose="020B0A04020102020204" pitchFamily="34" charset="0"/>
              </a:rPr>
              <a:t> of it is the song that talks about </a:t>
            </a:r>
            <a:r>
              <a:rPr lang="en-US" b="1" dirty="0">
                <a:solidFill>
                  <a:schemeClr val="bg1"/>
                </a:solidFill>
                <a:latin typeface="Arial Black" panose="020B0A04020102020204" pitchFamily="34" charset="0"/>
              </a:rPr>
              <a:t>walling up a </a:t>
            </a:r>
            <a:r>
              <a:rPr lang="sq-AL" b="1" dirty="0">
                <a:solidFill>
                  <a:schemeClr val="bg1"/>
                </a:solidFill>
                <a:latin typeface="Arial Black" panose="020B0A04020102020204" pitchFamily="34" charset="0"/>
              </a:rPr>
              <a:t>living woman on </a:t>
            </a:r>
            <a:r>
              <a:rPr lang="it-IT" b="1" dirty="0">
                <a:solidFill>
                  <a:schemeClr val="bg1"/>
                </a:solidFill>
                <a:latin typeface="Arial Black" panose="020B0A04020102020204" pitchFamily="34" charset="0"/>
              </a:rPr>
              <a:t>the</a:t>
            </a:r>
            <a:r>
              <a:rPr lang="sq-AL" b="1" dirty="0">
                <a:solidFill>
                  <a:schemeClr val="bg1"/>
                </a:solidFill>
                <a:latin typeface="Arial Black" panose="020B0A04020102020204" pitchFamily="34" charset="0"/>
              </a:rPr>
              <a:t> leg of a bridge or a castle, </a:t>
            </a:r>
            <a:r>
              <a:rPr lang="en-US" b="1" dirty="0">
                <a:solidFill>
                  <a:schemeClr val="bg1"/>
                </a:solidFill>
                <a:latin typeface="Arial Black" panose="020B0A04020102020204" pitchFamily="34" charset="0"/>
              </a:rPr>
              <a:t>to fortify the structure</a:t>
            </a:r>
            <a:r>
              <a:rPr lang="sq-AL" b="1" dirty="0">
                <a:solidFill>
                  <a:schemeClr val="bg1"/>
                </a:solidFill>
                <a:latin typeface="Arial Black" panose="020B0A04020102020204" pitchFamily="34" charset="0"/>
              </a:rPr>
              <a:t>.</a:t>
            </a:r>
            <a:endParaRPr lang="it-IT" b="1" dirty="0">
              <a:solidFill>
                <a:schemeClr val="bg1"/>
              </a:solidFill>
              <a:latin typeface="Arial Black" panose="020B0A04020102020204" pitchFamily="34" charset="0"/>
            </a:endParaRPr>
          </a:p>
          <a:p>
            <a:pPr algn="just"/>
            <a:endParaRPr lang="it-IT" b="1" dirty="0">
              <a:solidFill>
                <a:schemeClr val="bg1"/>
              </a:solidFill>
              <a:latin typeface="Arial Black" panose="020B0A04020102020204" pitchFamily="34" charset="0"/>
            </a:endParaRPr>
          </a:p>
          <a:p>
            <a:pPr algn="just"/>
            <a:endParaRPr lang="it-IT" b="1" dirty="0">
              <a:solidFill>
                <a:schemeClr val="bg1"/>
              </a:solidFill>
              <a:latin typeface="Arial Black" panose="020B0A04020102020204" pitchFamily="34" charset="0"/>
            </a:endParaRPr>
          </a:p>
          <a:p>
            <a:pPr algn="just"/>
            <a:r>
              <a:rPr lang="sq-AL" b="1" dirty="0">
                <a:solidFill>
                  <a:schemeClr val="bg1"/>
                </a:solidFill>
                <a:latin typeface="Arial Black" panose="020B0A04020102020204" pitchFamily="34" charset="0"/>
              </a:rPr>
              <a:t> </a:t>
            </a:r>
            <a:r>
              <a:rPr lang="en-US" b="1" dirty="0">
                <a:solidFill>
                  <a:schemeClr val="bg1"/>
                </a:solidFill>
                <a:latin typeface="Arial Black" panose="020B0A04020102020204" pitchFamily="34" charset="0"/>
              </a:rPr>
              <a:t>This song, depending on the geographical location of the event, is attributed to a castle in </a:t>
            </a:r>
            <a:r>
              <a:rPr lang="en-US" b="1" dirty="0">
                <a:solidFill>
                  <a:srgbClr val="FFFF00"/>
                </a:solidFill>
                <a:latin typeface="Arial Black" panose="020B0A04020102020204" pitchFamily="34" charset="0"/>
              </a:rPr>
              <a:t>Shkodra</a:t>
            </a:r>
            <a:r>
              <a:rPr lang="en-US" b="1" dirty="0">
                <a:solidFill>
                  <a:schemeClr val="bg1"/>
                </a:solidFill>
                <a:latin typeface="Arial Black" panose="020B0A04020102020204" pitchFamily="34" charset="0"/>
              </a:rPr>
              <a:t>, in </a:t>
            </a:r>
            <a:r>
              <a:rPr lang="en-US" b="1" dirty="0">
                <a:solidFill>
                  <a:srgbClr val="FFFF00"/>
                </a:solidFill>
                <a:latin typeface="Arial Black" panose="020B0A04020102020204" pitchFamily="34" charset="0"/>
              </a:rPr>
              <a:t>Porto Palermo</a:t>
            </a:r>
            <a:r>
              <a:rPr lang="en-US" b="1" dirty="0">
                <a:solidFill>
                  <a:schemeClr val="bg1"/>
                </a:solidFill>
                <a:latin typeface="Arial Black" panose="020B0A04020102020204" pitchFamily="34" charset="0"/>
              </a:rPr>
              <a:t>, a bridge in </a:t>
            </a:r>
            <a:r>
              <a:rPr lang="en-US" b="1" dirty="0" err="1">
                <a:solidFill>
                  <a:srgbClr val="FFFF00"/>
                </a:solidFill>
                <a:latin typeface="Arial Black" panose="020B0A04020102020204" pitchFamily="34" charset="0"/>
              </a:rPr>
              <a:t>Dibra</a:t>
            </a:r>
            <a:r>
              <a:rPr lang="en-US" b="1" dirty="0">
                <a:solidFill>
                  <a:schemeClr val="bg1"/>
                </a:solidFill>
                <a:latin typeface="Arial Black" panose="020B0A04020102020204" pitchFamily="34" charset="0"/>
              </a:rPr>
              <a:t>, in </a:t>
            </a:r>
            <a:r>
              <a:rPr lang="en-US" b="1" dirty="0" err="1">
                <a:solidFill>
                  <a:srgbClr val="FFFF00"/>
                </a:solidFill>
                <a:latin typeface="Arial Black" panose="020B0A04020102020204" pitchFamily="34" charset="0"/>
              </a:rPr>
              <a:t>Berat</a:t>
            </a:r>
            <a:r>
              <a:rPr lang="en-US" b="1" dirty="0">
                <a:solidFill>
                  <a:schemeClr val="bg1"/>
                </a:solidFill>
                <a:latin typeface="Arial Black" panose="020B0A04020102020204" pitchFamily="34" charset="0"/>
              </a:rPr>
              <a:t>, in other places in the Balkans such as </a:t>
            </a:r>
            <a:r>
              <a:rPr lang="en-US" b="1" dirty="0">
                <a:solidFill>
                  <a:srgbClr val="FFFF00"/>
                </a:solidFill>
                <a:latin typeface="Arial Black" panose="020B0A04020102020204" pitchFamily="34" charset="0"/>
              </a:rPr>
              <a:t>Serbia</a:t>
            </a:r>
            <a:r>
              <a:rPr lang="en-US" b="1" dirty="0">
                <a:solidFill>
                  <a:schemeClr val="bg1"/>
                </a:solidFill>
                <a:latin typeface="Arial Black" panose="020B0A04020102020204" pitchFamily="34" charset="0"/>
              </a:rPr>
              <a:t> or </a:t>
            </a:r>
            <a:r>
              <a:rPr lang="en-US" b="1" dirty="0">
                <a:solidFill>
                  <a:srgbClr val="FFFF00"/>
                </a:solidFill>
                <a:latin typeface="Arial Black" panose="020B0A04020102020204" pitchFamily="34" charset="0"/>
              </a:rPr>
              <a:t>Bosnia</a:t>
            </a:r>
            <a:r>
              <a:rPr lang="en-US" b="1" dirty="0">
                <a:solidFill>
                  <a:schemeClr val="bg1"/>
                </a:solidFill>
                <a:latin typeface="Arial Black" panose="020B0A04020102020204" pitchFamily="34" charset="0"/>
              </a:rPr>
              <a:t>, </a:t>
            </a:r>
            <a:r>
              <a:rPr lang="en-US" b="1" dirty="0">
                <a:solidFill>
                  <a:srgbClr val="FFFF00"/>
                </a:solidFill>
                <a:latin typeface="Arial Black" panose="020B0A04020102020204" pitchFamily="34" charset="0"/>
              </a:rPr>
              <a:t>Greece</a:t>
            </a:r>
            <a:r>
              <a:rPr lang="en-US" b="1" dirty="0">
                <a:solidFill>
                  <a:schemeClr val="bg1"/>
                </a:solidFill>
                <a:latin typeface="Arial Black" panose="020B0A04020102020204" pitchFamily="34" charset="0"/>
              </a:rPr>
              <a:t>, </a:t>
            </a:r>
            <a:r>
              <a:rPr lang="en-US" b="1" dirty="0">
                <a:solidFill>
                  <a:srgbClr val="FFFF00"/>
                </a:solidFill>
                <a:latin typeface="Arial Black" panose="020B0A04020102020204" pitchFamily="34" charset="0"/>
              </a:rPr>
              <a:t>Romania</a:t>
            </a:r>
            <a:r>
              <a:rPr lang="en-US" b="1" dirty="0">
                <a:solidFill>
                  <a:schemeClr val="bg1"/>
                </a:solidFill>
                <a:latin typeface="Arial Black" panose="020B0A04020102020204" pitchFamily="34" charset="0"/>
              </a:rPr>
              <a:t>, etc.</a:t>
            </a:r>
            <a:endParaRPr lang="en-GB" b="1" dirty="0">
              <a:solidFill>
                <a:schemeClr val="bg1"/>
              </a:solidFill>
              <a:latin typeface="Arial Black" panose="020B0A04020102020204" pitchFamily="34" charset="0"/>
            </a:endParaRPr>
          </a:p>
          <a:p>
            <a:pPr algn="just"/>
            <a:endParaRPr lang="en-GB" sz="14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204036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114299" y="785813"/>
            <a:ext cx="588187" cy="5138738"/>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766768" y="779212"/>
            <a:ext cx="588187" cy="4121401"/>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ounded Rectangle 12"/>
          <p:cNvSpPr/>
          <p:nvPr/>
        </p:nvSpPr>
        <p:spPr>
          <a:xfrm>
            <a:off x="1433505" y="1287383"/>
            <a:ext cx="588208" cy="4637168"/>
          </a:xfrm>
          <a:prstGeom prst="roundRect">
            <a:avLst>
              <a:gd name="adj" fmla="val 50000"/>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ounded Rectangle 13"/>
          <p:cNvSpPr/>
          <p:nvPr/>
        </p:nvSpPr>
        <p:spPr>
          <a:xfrm>
            <a:off x="2114526" y="780687"/>
            <a:ext cx="588187" cy="4348527"/>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ounded Rectangle 14"/>
          <p:cNvSpPr/>
          <p:nvPr/>
        </p:nvSpPr>
        <p:spPr>
          <a:xfrm>
            <a:off x="2781283" y="785812"/>
            <a:ext cx="588187" cy="5138738"/>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ounded Rectangle 16"/>
          <p:cNvSpPr/>
          <p:nvPr/>
        </p:nvSpPr>
        <p:spPr>
          <a:xfrm>
            <a:off x="3462284" y="1287383"/>
            <a:ext cx="588187" cy="4098945"/>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707C6DB-59B7-A353-282C-DD51CE08CC55}"/>
              </a:ext>
            </a:extLst>
          </p:cNvPr>
          <p:cNvSpPr txBox="1"/>
          <p:nvPr/>
        </p:nvSpPr>
        <p:spPr>
          <a:xfrm>
            <a:off x="5215944" y="2346032"/>
            <a:ext cx="6478073" cy="1015663"/>
          </a:xfrm>
          <a:prstGeom prst="rect">
            <a:avLst/>
          </a:prstGeom>
          <a:noFill/>
        </p:spPr>
        <p:txBody>
          <a:bodyPr wrap="square">
            <a:spAutoFit/>
          </a:bodyPr>
          <a:lstStyle/>
          <a:p>
            <a:pPr algn="ctr"/>
            <a:r>
              <a:rPr lang="en-US" sz="6000" b="1" dirty="0">
                <a:solidFill>
                  <a:srgbClr val="FFFF00"/>
                </a:solidFill>
                <a:latin typeface="Arial Black" panose="020B0A04020102020204" pitchFamily="34" charset="0"/>
              </a:rPr>
              <a:t>THANK YOU !</a:t>
            </a:r>
            <a:endParaRPr lang="en-GB" sz="6000" dirty="0">
              <a:solidFill>
                <a:srgbClr val="FFFF00"/>
              </a:solidFill>
            </a:endParaRPr>
          </a:p>
        </p:txBody>
      </p:sp>
    </p:spTree>
    <p:extLst>
      <p:ext uri="{BB962C8B-B14F-4D97-AF65-F5344CB8AC3E}">
        <p14:creationId xmlns:p14="http://schemas.microsoft.com/office/powerpoint/2010/main" val="240781871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7390402A-5B50-B0EB-BC0D-9449DC3BADC6}"/>
              </a:ext>
            </a:extLst>
          </p:cNvPr>
          <p:cNvSpPr txBox="1"/>
          <p:nvPr/>
        </p:nvSpPr>
        <p:spPr>
          <a:xfrm>
            <a:off x="199086" y="359104"/>
            <a:ext cx="11793827" cy="6463308"/>
          </a:xfrm>
          <a:prstGeom prst="rect">
            <a:avLst/>
          </a:prstGeom>
          <a:noFill/>
        </p:spPr>
        <p:txBody>
          <a:bodyPr wrap="square">
            <a:spAutoFit/>
          </a:bodyPr>
          <a:lstStyle/>
          <a:p>
            <a:pPr algn="just"/>
            <a:r>
              <a:rPr lang="sq-AL" sz="1800" b="1" dirty="0">
                <a:solidFill>
                  <a:schemeClr val="bg1"/>
                </a:solidFill>
                <a:effectLst/>
                <a:latin typeface="Arial Black" panose="020B0A04020102020204" pitchFamily="34" charset="0"/>
                <a:ea typeface="Calibri" panose="020F0502020204030204" pitchFamily="34" charset="0"/>
              </a:rPr>
              <a:t>The peoples and languages ​​of the Balkans, despite not having any genetic or familial affinity in their overwhelming part, exhibit a noticeable linguistic and cultural similarity that is perceived as "cultural proximity". </a:t>
            </a:r>
            <a:endParaRPr lang="it-IT" sz="1800" b="1" dirty="0">
              <a:solidFill>
                <a:schemeClr val="bg1"/>
              </a:solidFill>
              <a:effectLst/>
              <a:latin typeface="Arial Black" panose="020B0A04020102020204" pitchFamily="34" charset="0"/>
              <a:ea typeface="Calibri" panose="020F0502020204030204" pitchFamily="34" charset="0"/>
            </a:endParaRPr>
          </a:p>
          <a:p>
            <a:pPr algn="just"/>
            <a:endParaRPr lang="it-IT" b="1" dirty="0">
              <a:solidFill>
                <a:schemeClr val="bg1"/>
              </a:solidFill>
              <a:latin typeface="Arial Black" panose="020B0A04020102020204" pitchFamily="34" charset="0"/>
              <a:ea typeface="Calibri" panose="020F0502020204030204" pitchFamily="34" charset="0"/>
            </a:endParaRPr>
          </a:p>
          <a:p>
            <a:pPr algn="just"/>
            <a:r>
              <a:rPr lang="sq-AL" sz="1800" b="1" dirty="0">
                <a:solidFill>
                  <a:schemeClr val="bg1"/>
                </a:solidFill>
                <a:effectLst/>
                <a:latin typeface="Arial Black" panose="020B0A04020102020204" pitchFamily="34" charset="0"/>
                <a:ea typeface="Calibri" panose="020F0502020204030204" pitchFamily="34" charset="0"/>
              </a:rPr>
              <a:t>Common features, mainly linguistic, but also more widely, in their customs are conceived as Balkanisms. The linguistic, folklore, </a:t>
            </a:r>
            <a:r>
              <a:rPr lang="it-IT" sz="1800" b="1" dirty="0">
                <a:solidFill>
                  <a:schemeClr val="bg1"/>
                </a:solidFill>
                <a:effectLst/>
                <a:latin typeface="Arial Black" panose="020B0A04020102020204" pitchFamily="34" charset="0"/>
                <a:ea typeface="Calibri" panose="020F0502020204030204" pitchFamily="34" charset="0"/>
              </a:rPr>
              <a:t>and </a:t>
            </a:r>
            <a:r>
              <a:rPr lang="sq-AL" sz="1800" b="1" dirty="0">
                <a:solidFill>
                  <a:schemeClr val="bg1"/>
                </a:solidFill>
                <a:effectLst/>
                <a:latin typeface="Arial Black" panose="020B0A04020102020204" pitchFamily="34" charset="0"/>
                <a:ea typeface="Calibri" panose="020F0502020204030204" pitchFamily="34" charset="0"/>
              </a:rPr>
              <a:t>ethnological phenomena, that exist in more than two languages and cultures, are called Balkanisms. </a:t>
            </a:r>
            <a:endParaRPr lang="it-IT" sz="1800" b="1" dirty="0">
              <a:solidFill>
                <a:schemeClr val="bg1"/>
              </a:solidFill>
              <a:effectLst/>
              <a:latin typeface="Arial Black" panose="020B0A04020102020204" pitchFamily="34" charset="0"/>
              <a:ea typeface="Calibri" panose="020F0502020204030204" pitchFamily="34" charset="0"/>
            </a:endParaRPr>
          </a:p>
          <a:p>
            <a:pPr algn="just"/>
            <a:endParaRPr lang="it-IT" b="1" dirty="0">
              <a:solidFill>
                <a:schemeClr val="bg1"/>
              </a:solidFill>
              <a:latin typeface="Arial Black" panose="020B0A04020102020204" pitchFamily="34" charset="0"/>
            </a:endParaRPr>
          </a:p>
          <a:p>
            <a:pPr algn="just"/>
            <a:r>
              <a:rPr lang="sq-AL" b="1" dirty="0">
                <a:solidFill>
                  <a:schemeClr val="bg1"/>
                </a:solidFill>
                <a:latin typeface="Arial Black" panose="020B0A04020102020204" pitchFamily="34" charset="0"/>
              </a:rPr>
              <a:t>The study of these Balkanisms in specific languages and cultures, in comparison to others, has led to the birth and consolidation of a complex discipline known as Balkan studies. </a:t>
            </a:r>
            <a:endParaRPr lang="it-IT" b="1" dirty="0">
              <a:solidFill>
                <a:schemeClr val="bg1"/>
              </a:solidFill>
              <a:latin typeface="Arial Black" panose="020B0A04020102020204" pitchFamily="34" charset="0"/>
            </a:endParaRPr>
          </a:p>
          <a:p>
            <a:pPr algn="just"/>
            <a:endParaRPr lang="it-IT" b="1" dirty="0">
              <a:solidFill>
                <a:schemeClr val="bg1"/>
              </a:solidFill>
              <a:latin typeface="Arial Black" panose="020B0A04020102020204" pitchFamily="34" charset="0"/>
            </a:endParaRPr>
          </a:p>
          <a:p>
            <a:pPr algn="just"/>
            <a:r>
              <a:rPr lang="sq-AL" b="1" dirty="0">
                <a:solidFill>
                  <a:schemeClr val="bg1"/>
                </a:solidFill>
                <a:latin typeface="Arial Black" panose="020B0A04020102020204" pitchFamily="34" charset="0"/>
              </a:rPr>
              <a:t>Commonalities in all linguistic aspects of Balkan people, in their folklore, in their daily life, are the focus of the study of this complex science, but also in its specific parts such as Balkan linguistics, with languages which constitute a linguistic connection, Balkan folklore and ethnology, Balkan ethnography, etc.</a:t>
            </a:r>
            <a:endParaRPr lang="en-GB" b="1" dirty="0">
              <a:solidFill>
                <a:schemeClr val="bg1"/>
              </a:solidFill>
              <a:latin typeface="Arial Black" panose="020B0A04020102020204" pitchFamily="34" charset="0"/>
            </a:endParaRPr>
          </a:p>
          <a:p>
            <a:pPr algn="just"/>
            <a:endParaRPr lang="en-GB" b="1" dirty="0">
              <a:solidFill>
                <a:schemeClr val="bg1"/>
              </a:solidFill>
              <a:latin typeface="Arial Black" panose="020B0A04020102020204" pitchFamily="34" charset="0"/>
            </a:endParaRPr>
          </a:p>
          <a:p>
            <a:pPr algn="just"/>
            <a:r>
              <a:rPr lang="sq-AL" dirty="0">
                <a:solidFill>
                  <a:schemeClr val="bg1"/>
                </a:solidFill>
                <a:latin typeface="Arial Black" panose="020B0A04020102020204" pitchFamily="34" charset="0"/>
              </a:rPr>
              <a:t>Of course, there are many Balkanisms and it is impossible to include and mention them all in a single lecture. </a:t>
            </a:r>
            <a:endParaRPr lang="it-IT" dirty="0">
              <a:solidFill>
                <a:schemeClr val="bg1"/>
              </a:solidFill>
              <a:latin typeface="Arial Black" panose="020B0A04020102020204" pitchFamily="34" charset="0"/>
            </a:endParaRPr>
          </a:p>
          <a:p>
            <a:pPr algn="just"/>
            <a:endParaRPr lang="it-IT" dirty="0">
              <a:solidFill>
                <a:schemeClr val="bg1"/>
              </a:solidFill>
              <a:latin typeface="Arial Black" panose="020B0A04020102020204" pitchFamily="34" charset="0"/>
            </a:endParaRPr>
          </a:p>
          <a:p>
            <a:pPr algn="just"/>
            <a:r>
              <a:rPr lang="sq-AL" dirty="0">
                <a:solidFill>
                  <a:schemeClr val="bg1"/>
                </a:solidFill>
                <a:latin typeface="Arial Black" panose="020B0A04020102020204" pitchFamily="34" charset="0"/>
              </a:rPr>
              <a:t>We are primarily focusing on several points that relate to similar phenomena in the field of linguistics, in various aspects such as morpho-syntax, vocabulary including phraseological borrowings, as well as some influences in the field of folklore.</a:t>
            </a:r>
            <a:endParaRPr lang="en-GB" dirty="0">
              <a:solidFill>
                <a:schemeClr val="bg1"/>
              </a:solidFill>
              <a:latin typeface="Arial Black" panose="020B0A04020102020204" pitchFamily="34" charset="0"/>
            </a:endParaRPr>
          </a:p>
          <a:p>
            <a:pPr algn="just"/>
            <a:endParaRPr lang="en-GB" b="1"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170617771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B7C2D2F1-AB35-9F9F-BF17-FEC47DF24B54}"/>
              </a:ext>
            </a:extLst>
          </p:cNvPr>
          <p:cNvSpPr txBox="1"/>
          <p:nvPr/>
        </p:nvSpPr>
        <p:spPr>
          <a:xfrm>
            <a:off x="0" y="102508"/>
            <a:ext cx="12015989" cy="6713697"/>
          </a:xfrm>
          <a:prstGeom prst="rect">
            <a:avLst/>
          </a:prstGeom>
          <a:noFill/>
        </p:spPr>
        <p:txBody>
          <a:bodyPr wrap="square">
            <a:spAutoFit/>
          </a:bodyPr>
          <a:lstStyle/>
          <a:p>
            <a:pPr algn="just">
              <a:lnSpc>
                <a:spcPct val="107000"/>
              </a:lnSpc>
              <a:spcAft>
                <a:spcPts val="800"/>
              </a:spcAft>
            </a:pPr>
            <a:r>
              <a:rPr lang="en-US" dirty="0">
                <a:solidFill>
                  <a:schemeClr val="bg1"/>
                </a:solidFill>
                <a:latin typeface="Arial Black" panose="020B0A04020102020204" pitchFamily="34" charset="0"/>
              </a:rPr>
              <a:t>The scope of their study </a:t>
            </a:r>
            <a:r>
              <a:rPr lang="sq-AL" dirty="0">
                <a:solidFill>
                  <a:schemeClr val="bg1"/>
                </a:solidFill>
                <a:latin typeface="Arial Black" panose="020B0A04020102020204" pitchFamily="34" charset="0"/>
              </a:rPr>
              <a:t>is very wide, but here we will discuss </a:t>
            </a:r>
            <a:r>
              <a:rPr lang="en-US" dirty="0">
                <a:solidFill>
                  <a:schemeClr val="bg1"/>
                </a:solidFill>
                <a:latin typeface="Arial Black" panose="020B0A04020102020204" pitchFamily="34" charset="0"/>
              </a:rPr>
              <a:t>several key points</a:t>
            </a:r>
            <a:r>
              <a:rPr lang="sq-AL" dirty="0">
                <a:solidFill>
                  <a:schemeClr val="bg1"/>
                </a:solidFill>
                <a:latin typeface="Arial Black" panose="020B0A04020102020204" pitchFamily="34" charset="0"/>
              </a:rPr>
              <a:t>, highlighting them even as phenomena that should be seen and studied even more deeply, in synchrony and diachrony.</a:t>
            </a:r>
            <a:endParaRPr lang="it-IT" dirty="0">
              <a:solidFill>
                <a:schemeClr val="bg1"/>
              </a:solidFill>
              <a:latin typeface="Arial Black" panose="020B0A04020102020204" pitchFamily="34" charset="0"/>
            </a:endParaRPr>
          </a:p>
          <a:p>
            <a:pPr algn="just">
              <a:spcAft>
                <a:spcPts val="800"/>
              </a:spcAft>
            </a:pPr>
            <a:endParaRPr lang="en-GB" sz="1100" dirty="0">
              <a:solidFill>
                <a:schemeClr val="bg1"/>
              </a:solidFill>
              <a:latin typeface="Arial Black" panose="020B0A04020102020204" pitchFamily="34" charset="0"/>
            </a:endParaRPr>
          </a:p>
          <a:p>
            <a:pPr algn="just">
              <a:lnSpc>
                <a:spcPct val="107000"/>
              </a:lnSpc>
              <a:spcAft>
                <a:spcPts val="800"/>
              </a:spcAft>
            </a:pPr>
            <a:r>
              <a:rPr lang="en-US" dirty="0">
                <a:solidFill>
                  <a:schemeClr val="bg1"/>
                </a:solidFill>
                <a:latin typeface="Arial Black" panose="020B0A04020102020204" pitchFamily="34" charset="0"/>
              </a:rPr>
              <a:t>We will start with the field of linguistics</a:t>
            </a:r>
            <a:r>
              <a:rPr lang="sq-AL" dirty="0">
                <a:solidFill>
                  <a:schemeClr val="bg1"/>
                </a:solidFill>
                <a:latin typeface="Arial Black" panose="020B0A04020102020204" pitchFamily="34" charset="0"/>
              </a:rPr>
              <a:t>, which is also basic, focusing on the beginnings of these studies as well as the birth of the relevant term related to Balkan studies.</a:t>
            </a:r>
            <a:endParaRPr lang="it-IT" dirty="0">
              <a:solidFill>
                <a:schemeClr val="bg1"/>
              </a:solidFill>
              <a:latin typeface="Arial Black" panose="020B0A04020102020204" pitchFamily="34" charset="0"/>
            </a:endParaRPr>
          </a:p>
          <a:p>
            <a:pPr algn="just"/>
            <a:endParaRPr lang="it-IT" dirty="0">
              <a:solidFill>
                <a:schemeClr val="bg1"/>
              </a:solidFill>
              <a:latin typeface="Arial Black" panose="020B0A04020102020204" pitchFamily="34" charset="0"/>
            </a:endParaRPr>
          </a:p>
          <a:p>
            <a:pPr algn="just">
              <a:lnSpc>
                <a:spcPct val="107000"/>
              </a:lnSpc>
              <a:spcAft>
                <a:spcPts val="800"/>
              </a:spcAft>
            </a:pPr>
            <a:r>
              <a:rPr lang="sq-AL" dirty="0">
                <a:solidFill>
                  <a:schemeClr val="bg1"/>
                </a:solidFill>
                <a:latin typeface="Arial Black" panose="020B0A04020102020204" pitchFamily="34" charset="0"/>
              </a:rPr>
              <a:t>The distribution of linguistic features according to geographical regions features that transition from one language to another, has drawn the attention of researchers of the linguistic circle of Prague. </a:t>
            </a:r>
            <a:endParaRPr lang="it-IT" dirty="0">
              <a:solidFill>
                <a:schemeClr val="bg1"/>
              </a:solidFill>
              <a:latin typeface="Arial Black" panose="020B0A04020102020204" pitchFamily="34" charset="0"/>
            </a:endParaRPr>
          </a:p>
          <a:p>
            <a:pPr algn="just"/>
            <a:endParaRPr lang="it-IT" dirty="0">
              <a:solidFill>
                <a:schemeClr val="bg1"/>
              </a:solidFill>
              <a:latin typeface="Arial Black" panose="020B0A04020102020204" pitchFamily="34" charset="0"/>
            </a:endParaRPr>
          </a:p>
          <a:p>
            <a:pPr algn="just">
              <a:lnSpc>
                <a:spcPct val="107000"/>
              </a:lnSpc>
              <a:spcAft>
                <a:spcPts val="800"/>
              </a:spcAft>
            </a:pPr>
            <a:r>
              <a:rPr lang="sq-AL" dirty="0">
                <a:solidFill>
                  <a:schemeClr val="bg1"/>
                </a:solidFill>
                <a:latin typeface="Arial Black" panose="020B0A04020102020204" pitchFamily="34" charset="0"/>
              </a:rPr>
              <a:t>However, theoretically and concretely on this issue, the work of Nikolai Sergeevich Trubetzkoy stands out. </a:t>
            </a:r>
            <a:endParaRPr lang="it-IT" dirty="0">
              <a:solidFill>
                <a:schemeClr val="bg1"/>
              </a:solidFill>
              <a:latin typeface="Arial Black" panose="020B0A04020102020204" pitchFamily="34" charset="0"/>
            </a:endParaRPr>
          </a:p>
          <a:p>
            <a:pPr algn="just"/>
            <a:endParaRPr lang="it-IT" dirty="0">
              <a:solidFill>
                <a:schemeClr val="bg1"/>
              </a:solidFill>
              <a:latin typeface="Arial Black" panose="020B0A04020102020204" pitchFamily="34" charset="0"/>
            </a:endParaRPr>
          </a:p>
          <a:p>
            <a:pPr algn="just">
              <a:lnSpc>
                <a:spcPct val="107000"/>
              </a:lnSpc>
              <a:spcAft>
                <a:spcPts val="800"/>
              </a:spcAft>
            </a:pPr>
            <a:r>
              <a:rPr lang="sq-AL" dirty="0">
                <a:solidFill>
                  <a:schemeClr val="bg1"/>
                </a:solidFill>
                <a:latin typeface="Arial Black" panose="020B0A04020102020204" pitchFamily="34" charset="0"/>
              </a:rPr>
              <a:t>This author has presented the idea that exist linguistic connections (German Sprachbund, plural Sprachbünde, in English the linguistic phenomenon is terminologically unstable, it is more often found as </a:t>
            </a:r>
            <a:r>
              <a:rPr lang="it-IT" dirty="0">
                <a:solidFill>
                  <a:schemeClr val="bg1"/>
                </a:solidFill>
                <a:latin typeface="Arial Black" panose="020B0A04020102020204" pitchFamily="34" charset="0"/>
              </a:rPr>
              <a:t>a </a:t>
            </a:r>
            <a:r>
              <a:rPr lang="sq-AL" dirty="0">
                <a:solidFill>
                  <a:schemeClr val="bg1"/>
                </a:solidFill>
                <a:latin typeface="Arial Black" panose="020B0A04020102020204" pitchFamily="34" charset="0"/>
              </a:rPr>
              <a:t>convergence area or linguistic area). </a:t>
            </a:r>
            <a:endParaRPr lang="it-IT" dirty="0">
              <a:solidFill>
                <a:schemeClr val="bg1"/>
              </a:solidFill>
              <a:latin typeface="Arial Black" panose="020B0A04020102020204" pitchFamily="34" charset="0"/>
            </a:endParaRPr>
          </a:p>
          <a:p>
            <a:pPr algn="just"/>
            <a:endParaRPr lang="it-IT" dirty="0">
              <a:solidFill>
                <a:schemeClr val="bg1"/>
              </a:solidFill>
              <a:latin typeface="Arial Black" panose="020B0A04020102020204" pitchFamily="34" charset="0"/>
            </a:endParaRPr>
          </a:p>
          <a:p>
            <a:pPr algn="just">
              <a:lnSpc>
                <a:spcPct val="107000"/>
              </a:lnSpc>
              <a:spcAft>
                <a:spcPts val="800"/>
              </a:spcAft>
            </a:pPr>
            <a:r>
              <a:rPr lang="sq-AL" b="1" dirty="0">
                <a:solidFill>
                  <a:schemeClr val="bg1"/>
                </a:solidFill>
                <a:latin typeface="Arial Black" panose="020B0A04020102020204" pitchFamily="34" charset="0"/>
              </a:rPr>
              <a:t>The term "linguistic area" itself was first used </a:t>
            </a:r>
            <a:r>
              <a:rPr lang="it-IT" b="1" dirty="0">
                <a:solidFill>
                  <a:schemeClr val="bg1"/>
                </a:solidFill>
                <a:latin typeface="Arial Black" panose="020B0A04020102020204" pitchFamily="34" charset="0"/>
              </a:rPr>
              <a:t>by </a:t>
            </a:r>
            <a:r>
              <a:rPr lang="sq-AL" b="1" dirty="0">
                <a:solidFill>
                  <a:schemeClr val="bg1"/>
                </a:solidFill>
                <a:latin typeface="Arial Black" panose="020B0A04020102020204" pitchFamily="34" charset="0"/>
              </a:rPr>
              <a:t>N.T.Turbeckoj in 1923 in Russian- языковой союз and was later translated into German. As a term</a:t>
            </a:r>
            <a:r>
              <a:rPr lang="it-IT" b="1" dirty="0">
                <a:solidFill>
                  <a:schemeClr val="bg1"/>
                </a:solidFill>
                <a:latin typeface="Arial Black" panose="020B0A04020102020204" pitchFamily="34" charset="0"/>
              </a:rPr>
              <a:t>,</a:t>
            </a:r>
            <a:r>
              <a:rPr lang="sq-AL" b="1" dirty="0">
                <a:solidFill>
                  <a:schemeClr val="bg1"/>
                </a:solidFill>
                <a:latin typeface="Arial Black" panose="020B0A04020102020204" pitchFamily="34" charset="0"/>
              </a:rPr>
              <a:t> Sprachbund was later proposed by Turbeckoj himself at the First Congress of Linguists in Hague in 1928.</a:t>
            </a:r>
            <a:endParaRPr lang="en-GB" b="1"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101399351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14C8DB58-BF63-614D-1BAA-4C7F4724C6C3}"/>
              </a:ext>
            </a:extLst>
          </p:cNvPr>
          <p:cNvSpPr txBox="1"/>
          <p:nvPr/>
        </p:nvSpPr>
        <p:spPr>
          <a:xfrm>
            <a:off x="103030" y="224407"/>
            <a:ext cx="11912959" cy="5140061"/>
          </a:xfrm>
          <a:prstGeom prst="rect">
            <a:avLst/>
          </a:prstGeom>
          <a:noFill/>
        </p:spPr>
        <p:txBody>
          <a:bodyPr wrap="square">
            <a:spAutoFit/>
          </a:bodyPr>
          <a:lstStyle/>
          <a:p>
            <a:pPr algn="just">
              <a:lnSpc>
                <a:spcPct val="107000"/>
              </a:lnSpc>
              <a:spcAft>
                <a:spcPts val="800"/>
              </a:spcAft>
            </a:pPr>
            <a:r>
              <a:rPr lang="sq-AL" dirty="0">
                <a:solidFill>
                  <a:schemeClr val="bg1"/>
                </a:solidFill>
                <a:latin typeface="Arial Black" panose="020B0A04020102020204" pitchFamily="34" charset="0"/>
              </a:rPr>
              <a:t>Linguistic linkage is characterized by the presence of many common features among languages, which may be </a:t>
            </a:r>
            <a:r>
              <a:rPr lang="it-IT" dirty="0">
                <a:solidFill>
                  <a:schemeClr val="bg1"/>
                </a:solidFill>
                <a:latin typeface="Arial Black" panose="020B0A04020102020204" pitchFamily="34" charset="0"/>
              </a:rPr>
              <a:t>a </a:t>
            </a:r>
            <a:r>
              <a:rPr lang="sq-AL" dirty="0">
                <a:solidFill>
                  <a:schemeClr val="bg1"/>
                </a:solidFill>
                <a:latin typeface="Arial Black" panose="020B0A04020102020204" pitchFamily="34" charset="0"/>
              </a:rPr>
              <a:t>closely or distantly related group but which lie in the geographical </a:t>
            </a:r>
            <a:r>
              <a:rPr lang="it-IT" dirty="0">
                <a:solidFill>
                  <a:schemeClr val="bg1"/>
                </a:solidFill>
                <a:latin typeface="Arial Black" panose="020B0A04020102020204" pitchFamily="34" charset="0"/>
              </a:rPr>
              <a:t>neighbourhood</a:t>
            </a:r>
            <a:r>
              <a:rPr lang="sq-AL" dirty="0">
                <a:solidFill>
                  <a:schemeClr val="bg1"/>
                </a:solidFill>
                <a:latin typeface="Arial Black" panose="020B0A04020102020204" pitchFamily="34" charset="0"/>
              </a:rPr>
              <a:t>.</a:t>
            </a:r>
            <a:endParaRPr lang="it-IT" dirty="0">
              <a:solidFill>
                <a:schemeClr val="bg1"/>
              </a:solidFill>
              <a:latin typeface="Arial Black" panose="020B0A04020102020204" pitchFamily="34" charset="0"/>
            </a:endParaRPr>
          </a:p>
          <a:p>
            <a:pPr algn="just">
              <a:lnSpc>
                <a:spcPct val="107000"/>
              </a:lnSpc>
              <a:spcAft>
                <a:spcPts val="800"/>
              </a:spcAft>
            </a:pPr>
            <a:endParaRPr lang="en-GB" dirty="0">
              <a:solidFill>
                <a:schemeClr val="bg1"/>
              </a:solidFill>
              <a:latin typeface="Arial Black" panose="020B0A04020102020204" pitchFamily="34" charset="0"/>
            </a:endParaRPr>
          </a:p>
          <a:p>
            <a:pPr algn="just">
              <a:lnSpc>
                <a:spcPct val="107000"/>
              </a:lnSpc>
              <a:spcAft>
                <a:spcPts val="800"/>
              </a:spcAft>
            </a:pPr>
            <a:r>
              <a:rPr lang="sq-AL" dirty="0">
                <a:solidFill>
                  <a:schemeClr val="bg1"/>
                </a:solidFill>
                <a:latin typeface="Arial Black" panose="020B0A04020102020204" pitchFamily="34" charset="0"/>
              </a:rPr>
              <a:t>These common features may not be inherited (distinct languages do not have inherited them from an old ancestor language), but may be from mutual influences between languages and spread geographically.</a:t>
            </a:r>
            <a:endParaRPr lang="it-IT" dirty="0">
              <a:solidFill>
                <a:schemeClr val="bg1"/>
              </a:solidFill>
              <a:latin typeface="Arial Black" panose="020B0A04020102020204" pitchFamily="34" charset="0"/>
            </a:endParaRPr>
          </a:p>
          <a:p>
            <a:pPr algn="just">
              <a:lnSpc>
                <a:spcPct val="107000"/>
              </a:lnSpc>
              <a:spcAft>
                <a:spcPts val="800"/>
              </a:spcAft>
            </a:pPr>
            <a:endParaRPr lang="en-GB" dirty="0">
              <a:solidFill>
                <a:schemeClr val="bg1"/>
              </a:solidFill>
              <a:latin typeface="Arial Black" panose="020B0A04020102020204" pitchFamily="34" charset="0"/>
            </a:endParaRPr>
          </a:p>
          <a:p>
            <a:pPr algn="just">
              <a:lnSpc>
                <a:spcPct val="107000"/>
              </a:lnSpc>
              <a:spcAft>
                <a:spcPts val="800"/>
              </a:spcAft>
            </a:pPr>
            <a:r>
              <a:rPr lang="sq-AL" dirty="0">
                <a:solidFill>
                  <a:schemeClr val="bg1"/>
                </a:solidFill>
                <a:latin typeface="Arial Black" panose="020B0A04020102020204" pitchFamily="34" charset="0"/>
              </a:rPr>
              <a:t>The common features (of the languages of linguistic linkage) can belong to vocabulary, phonological systems, phraseology, grammar, etc. </a:t>
            </a:r>
            <a:endParaRPr lang="it-IT" dirty="0">
              <a:solidFill>
                <a:schemeClr val="bg1"/>
              </a:solidFill>
              <a:latin typeface="Arial Black" panose="020B0A04020102020204" pitchFamily="34" charset="0"/>
            </a:endParaRPr>
          </a:p>
          <a:p>
            <a:pPr algn="just">
              <a:lnSpc>
                <a:spcPct val="107000"/>
              </a:lnSpc>
              <a:spcAft>
                <a:spcPts val="800"/>
              </a:spcAft>
            </a:pPr>
            <a:endParaRPr lang="it-IT" dirty="0">
              <a:solidFill>
                <a:schemeClr val="bg1"/>
              </a:solidFill>
              <a:latin typeface="Arial Black" panose="020B0A04020102020204" pitchFamily="34" charset="0"/>
            </a:endParaRPr>
          </a:p>
          <a:p>
            <a:pPr algn="just">
              <a:lnSpc>
                <a:spcPct val="107000"/>
              </a:lnSpc>
              <a:spcAft>
                <a:spcPts val="800"/>
              </a:spcAft>
            </a:pPr>
            <a:r>
              <a:rPr lang="sq-AL" dirty="0">
                <a:solidFill>
                  <a:schemeClr val="bg1"/>
                </a:solidFill>
                <a:latin typeface="Arial Black" panose="020B0A04020102020204" pitchFamily="34" charset="0"/>
              </a:rPr>
              <a:t>They may also pertain to communication features, the development of communication or ending it, different forms of speech (when speaking, when silent, gesticulation, the distance between speakers and who is the "acceptable" and what is considered an "acceptable" distance, eye contact or lack thereof, </a:t>
            </a:r>
            <a:r>
              <a:rPr lang="it-IT" dirty="0">
                <a:solidFill>
                  <a:schemeClr val="bg1"/>
                </a:solidFill>
                <a:latin typeface="Arial Black" panose="020B0A04020102020204" pitchFamily="34" charset="0"/>
              </a:rPr>
              <a:t>avoid</a:t>
            </a:r>
            <a:r>
              <a:rPr lang="sq-AL" dirty="0">
                <a:solidFill>
                  <a:schemeClr val="bg1"/>
                </a:solidFill>
                <a:latin typeface="Arial Black" panose="020B0A04020102020204" pitchFamily="34" charset="0"/>
              </a:rPr>
              <a:t> the eye contact) etc.</a:t>
            </a:r>
            <a:endParaRPr lang="en-GB"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14027314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312EFD27-9C2F-6807-CF1C-C044FA1CF845}"/>
              </a:ext>
            </a:extLst>
          </p:cNvPr>
          <p:cNvSpPr txBox="1"/>
          <p:nvPr/>
        </p:nvSpPr>
        <p:spPr>
          <a:xfrm>
            <a:off x="157765" y="211536"/>
            <a:ext cx="11832465" cy="6040564"/>
          </a:xfrm>
          <a:prstGeom prst="rect">
            <a:avLst/>
          </a:prstGeom>
          <a:noFill/>
        </p:spPr>
        <p:txBody>
          <a:bodyPr wrap="square">
            <a:spAutoFit/>
          </a:bodyPr>
          <a:lstStyle/>
          <a:p>
            <a:pPr algn="just">
              <a:lnSpc>
                <a:spcPct val="107000"/>
              </a:lnSpc>
              <a:spcAft>
                <a:spcPts val="800"/>
              </a:spcAft>
            </a:pPr>
            <a:r>
              <a:rPr lang="en-US" dirty="0">
                <a:solidFill>
                  <a:schemeClr val="bg1"/>
                </a:solidFill>
                <a:latin typeface="Arial Black" panose="020B0A04020102020204" pitchFamily="34" charset="0"/>
              </a:rPr>
              <a:t>Among the linguistic linkages that exist</a:t>
            </a:r>
            <a:r>
              <a:rPr lang="sq-AL" dirty="0">
                <a:solidFill>
                  <a:schemeClr val="bg1"/>
                </a:solidFill>
                <a:latin typeface="Arial Black" panose="020B0A04020102020204" pitchFamily="34" charset="0"/>
              </a:rPr>
              <a:t>, the Balkan Linguistic one is the most studied. This connection is also the impetus or reason that motivated Turbecko</a:t>
            </a:r>
            <a:r>
              <a:rPr lang="it-IT" dirty="0">
                <a:solidFill>
                  <a:schemeClr val="bg1"/>
                </a:solidFill>
                <a:latin typeface="Arial Black" panose="020B0A04020102020204" pitchFamily="34" charset="0"/>
              </a:rPr>
              <a:t>i</a:t>
            </a:r>
            <a:r>
              <a:rPr lang="sq-AL" dirty="0">
                <a:solidFill>
                  <a:schemeClr val="bg1"/>
                </a:solidFill>
                <a:latin typeface="Arial Black" panose="020B0A04020102020204" pitchFamily="34" charset="0"/>
              </a:rPr>
              <a:t> to come up with the linguistic term. </a:t>
            </a:r>
            <a:endParaRPr lang="it-IT" dirty="0">
              <a:solidFill>
                <a:schemeClr val="bg1"/>
              </a:solidFill>
              <a:latin typeface="Arial Black" panose="020B0A04020102020204" pitchFamily="34" charset="0"/>
            </a:endParaRPr>
          </a:p>
          <a:p>
            <a:pPr algn="just">
              <a:lnSpc>
                <a:spcPct val="107000"/>
              </a:lnSpc>
              <a:spcAft>
                <a:spcPts val="800"/>
              </a:spcAft>
            </a:pPr>
            <a:endParaRPr lang="it-IT" dirty="0">
              <a:solidFill>
                <a:schemeClr val="bg1"/>
              </a:solidFill>
              <a:latin typeface="Arial Black" panose="020B0A04020102020204" pitchFamily="34" charset="0"/>
            </a:endParaRPr>
          </a:p>
          <a:p>
            <a:pPr algn="just">
              <a:lnSpc>
                <a:spcPct val="107000"/>
              </a:lnSpc>
              <a:spcAft>
                <a:spcPts val="800"/>
              </a:spcAft>
            </a:pPr>
            <a:r>
              <a:rPr lang="it-IT" dirty="0">
                <a:solidFill>
                  <a:schemeClr val="bg1"/>
                </a:solidFill>
                <a:latin typeface="Arial Black" panose="020B0A04020102020204" pitchFamily="34" charset="0"/>
              </a:rPr>
              <a:t>These</a:t>
            </a:r>
            <a:r>
              <a:rPr lang="sq-AL" dirty="0">
                <a:solidFill>
                  <a:schemeClr val="bg1"/>
                </a:solidFill>
                <a:latin typeface="Arial Black" panose="020B0A04020102020204" pitchFamily="34" charset="0"/>
              </a:rPr>
              <a:t> </a:t>
            </a:r>
            <a:r>
              <a:rPr lang="en-US" dirty="0">
                <a:solidFill>
                  <a:schemeClr val="bg1"/>
                </a:solidFill>
                <a:latin typeface="Arial Black" panose="020B0A04020102020204" pitchFamily="34" charset="0"/>
              </a:rPr>
              <a:t>linkages</a:t>
            </a:r>
            <a:r>
              <a:rPr lang="sq-AL" dirty="0">
                <a:solidFill>
                  <a:schemeClr val="bg1"/>
                </a:solidFill>
                <a:latin typeface="Arial Black" panose="020B0A04020102020204" pitchFamily="34" charset="0"/>
              </a:rPr>
              <a:t> </a:t>
            </a:r>
            <a:r>
              <a:rPr lang="it-IT" dirty="0">
                <a:solidFill>
                  <a:schemeClr val="bg1"/>
                </a:solidFill>
                <a:latin typeface="Arial Black" panose="020B0A04020102020204" pitchFamily="34" charset="0"/>
              </a:rPr>
              <a:t>include</a:t>
            </a:r>
            <a:r>
              <a:rPr lang="sq-AL" dirty="0">
                <a:solidFill>
                  <a:schemeClr val="bg1"/>
                </a:solidFill>
                <a:latin typeface="Arial Black" panose="020B0A04020102020204" pitchFamily="34" charset="0"/>
              </a:rPr>
              <a:t> </a:t>
            </a:r>
            <a:r>
              <a:rPr lang="sq-AL" dirty="0">
                <a:solidFill>
                  <a:srgbClr val="FFFF00"/>
                </a:solidFill>
                <a:latin typeface="Arial Black" panose="020B0A04020102020204" pitchFamily="34" charset="0"/>
              </a:rPr>
              <a:t>Albanian</a:t>
            </a:r>
            <a:r>
              <a:rPr lang="sq-AL" dirty="0">
                <a:solidFill>
                  <a:schemeClr val="bg1"/>
                </a:solidFill>
                <a:latin typeface="Arial Black" panose="020B0A04020102020204" pitchFamily="34" charset="0"/>
              </a:rPr>
              <a:t>, </a:t>
            </a:r>
            <a:r>
              <a:rPr lang="sq-AL" dirty="0">
                <a:solidFill>
                  <a:srgbClr val="FFFF00"/>
                </a:solidFill>
                <a:latin typeface="Arial Black" panose="020B0A04020102020204" pitchFamily="34" charset="0"/>
              </a:rPr>
              <a:t>Bulgarian</a:t>
            </a:r>
            <a:r>
              <a:rPr lang="sq-AL" dirty="0">
                <a:solidFill>
                  <a:schemeClr val="bg1"/>
                </a:solidFill>
                <a:latin typeface="Arial Black" panose="020B0A04020102020204" pitchFamily="34" charset="0"/>
              </a:rPr>
              <a:t> and </a:t>
            </a:r>
            <a:r>
              <a:rPr lang="sq-AL" dirty="0">
                <a:solidFill>
                  <a:srgbClr val="FFFF00"/>
                </a:solidFill>
                <a:latin typeface="Arial Black" panose="020B0A04020102020204" pitchFamily="34" charset="0"/>
              </a:rPr>
              <a:t>Romanian</a:t>
            </a:r>
            <a:r>
              <a:rPr lang="sq-AL" dirty="0">
                <a:solidFill>
                  <a:schemeClr val="bg1"/>
                </a:solidFill>
                <a:latin typeface="Arial Black" panose="020B0A04020102020204" pitchFamily="34" charset="0"/>
              </a:rPr>
              <a:t> as the central language, </a:t>
            </a:r>
            <a:r>
              <a:rPr lang="sq-AL" dirty="0">
                <a:solidFill>
                  <a:srgbClr val="FFFF00"/>
                </a:solidFill>
                <a:latin typeface="Arial Black" panose="020B0A04020102020204" pitchFamily="34" charset="0"/>
              </a:rPr>
              <a:t>the northern dialect of Greek</a:t>
            </a:r>
            <a:r>
              <a:rPr lang="sq-AL" dirty="0">
                <a:solidFill>
                  <a:schemeClr val="bg1"/>
                </a:solidFill>
                <a:latin typeface="Arial Black" panose="020B0A04020102020204" pitchFamily="34" charset="0"/>
              </a:rPr>
              <a:t> and </a:t>
            </a:r>
            <a:r>
              <a:rPr lang="sq-AL" dirty="0">
                <a:solidFill>
                  <a:srgbClr val="FFFF00"/>
                </a:solidFill>
                <a:latin typeface="Arial Black" panose="020B0A04020102020204" pitchFamily="34" charset="0"/>
              </a:rPr>
              <a:t>the former Serbo-Croatian </a:t>
            </a:r>
            <a:r>
              <a:rPr lang="sq-AL" dirty="0">
                <a:solidFill>
                  <a:schemeClr val="bg1"/>
                </a:solidFill>
                <a:latin typeface="Arial Black" panose="020B0A04020102020204" pitchFamily="34" charset="0"/>
              </a:rPr>
              <a:t>as a peripheral language, with its former dialects that today have acquired the status of the standard language. </a:t>
            </a:r>
            <a:endParaRPr lang="it-IT" dirty="0">
              <a:solidFill>
                <a:schemeClr val="bg1"/>
              </a:solidFill>
              <a:latin typeface="Arial Black" panose="020B0A04020102020204" pitchFamily="34" charset="0"/>
            </a:endParaRPr>
          </a:p>
          <a:p>
            <a:pPr algn="just">
              <a:lnSpc>
                <a:spcPct val="107000"/>
              </a:lnSpc>
              <a:spcAft>
                <a:spcPts val="800"/>
              </a:spcAft>
            </a:pPr>
            <a:endParaRPr lang="it-IT" dirty="0">
              <a:solidFill>
                <a:schemeClr val="bg1"/>
              </a:solidFill>
              <a:latin typeface="Arial Black" panose="020B0A04020102020204" pitchFamily="34" charset="0"/>
            </a:endParaRPr>
          </a:p>
          <a:p>
            <a:pPr algn="just">
              <a:lnSpc>
                <a:spcPct val="107000"/>
              </a:lnSpc>
              <a:spcAft>
                <a:spcPts val="800"/>
              </a:spcAft>
            </a:pPr>
            <a:r>
              <a:rPr lang="sq-AL" dirty="0">
                <a:solidFill>
                  <a:schemeClr val="bg1"/>
                </a:solidFill>
                <a:latin typeface="Arial Black" panose="020B0A04020102020204" pitchFamily="34" charset="0"/>
              </a:rPr>
              <a:t>However</a:t>
            </a:r>
            <a:r>
              <a:rPr lang="it-IT" dirty="0">
                <a:solidFill>
                  <a:schemeClr val="bg1"/>
                </a:solidFill>
                <a:latin typeface="Arial Black" panose="020B0A04020102020204" pitchFamily="34" charset="0"/>
              </a:rPr>
              <a:t>,</a:t>
            </a:r>
            <a:r>
              <a:rPr lang="sq-AL" dirty="0">
                <a:solidFill>
                  <a:schemeClr val="bg1"/>
                </a:solidFill>
                <a:latin typeface="Arial Black" panose="020B0A04020102020204" pitchFamily="34" charset="0"/>
              </a:rPr>
              <a:t> the common features of these languages have been studied even earlier than the term “linguistic </a:t>
            </a:r>
            <a:r>
              <a:rPr lang="it-IT" dirty="0">
                <a:solidFill>
                  <a:schemeClr val="bg1"/>
                </a:solidFill>
                <a:latin typeface="Arial Black" panose="020B0A04020102020204" pitchFamily="34" charset="0"/>
              </a:rPr>
              <a:t>linkage</a:t>
            </a:r>
            <a:r>
              <a:rPr lang="sq-AL" dirty="0">
                <a:solidFill>
                  <a:schemeClr val="bg1"/>
                </a:solidFill>
                <a:latin typeface="Arial Black" panose="020B0A04020102020204" pitchFamily="34" charset="0"/>
              </a:rPr>
              <a:t>” itself.</a:t>
            </a:r>
            <a:endParaRPr lang="it-IT" dirty="0">
              <a:solidFill>
                <a:schemeClr val="bg1"/>
              </a:solidFill>
              <a:latin typeface="Arial Black" panose="020B0A04020102020204" pitchFamily="34" charset="0"/>
            </a:endParaRPr>
          </a:p>
          <a:p>
            <a:pPr algn="just">
              <a:lnSpc>
                <a:spcPct val="107000"/>
              </a:lnSpc>
              <a:spcAft>
                <a:spcPts val="800"/>
              </a:spcAft>
            </a:pPr>
            <a:endParaRPr lang="it-IT" dirty="0">
              <a:solidFill>
                <a:schemeClr val="bg1"/>
              </a:solidFill>
              <a:latin typeface="Arial Black" panose="020B0A04020102020204" pitchFamily="34" charset="0"/>
            </a:endParaRPr>
          </a:p>
          <a:p>
            <a:pPr algn="just">
              <a:lnSpc>
                <a:spcPct val="107000"/>
              </a:lnSpc>
              <a:spcAft>
                <a:spcPts val="800"/>
              </a:spcAft>
            </a:pPr>
            <a:r>
              <a:rPr lang="sq-AL" dirty="0">
                <a:solidFill>
                  <a:schemeClr val="bg1"/>
                </a:solidFill>
                <a:latin typeface="Arial Black" panose="020B0A04020102020204" pitchFamily="34" charset="0"/>
              </a:rPr>
              <a:t>Balkanisms do not have the same prevalence in the languages of the Balkan Peninsula. </a:t>
            </a:r>
            <a:endParaRPr lang="it-IT" dirty="0">
              <a:solidFill>
                <a:schemeClr val="bg1"/>
              </a:solidFill>
              <a:latin typeface="Arial Black" panose="020B0A04020102020204" pitchFamily="34" charset="0"/>
            </a:endParaRPr>
          </a:p>
          <a:p>
            <a:pPr algn="just">
              <a:lnSpc>
                <a:spcPct val="107000"/>
              </a:lnSpc>
              <a:spcAft>
                <a:spcPts val="800"/>
              </a:spcAft>
            </a:pPr>
            <a:endParaRPr lang="it-IT" dirty="0">
              <a:solidFill>
                <a:schemeClr val="bg1"/>
              </a:solidFill>
              <a:latin typeface="Arial Black" panose="020B0A04020102020204" pitchFamily="34" charset="0"/>
            </a:endParaRPr>
          </a:p>
          <a:p>
            <a:pPr algn="just">
              <a:lnSpc>
                <a:spcPct val="107000"/>
              </a:lnSpc>
              <a:spcAft>
                <a:spcPts val="800"/>
              </a:spcAft>
            </a:pPr>
            <a:r>
              <a:rPr lang="sq-AL" dirty="0">
                <a:solidFill>
                  <a:schemeClr val="bg1"/>
                </a:solidFill>
                <a:latin typeface="Arial Black" panose="020B0A04020102020204" pitchFamily="34" charset="0"/>
              </a:rPr>
              <a:t>They are </a:t>
            </a:r>
            <a:r>
              <a:rPr lang="en-US" dirty="0">
                <a:solidFill>
                  <a:schemeClr val="bg1"/>
                </a:solidFill>
                <a:latin typeface="Arial Black" panose="020B0A04020102020204" pitchFamily="34" charset="0"/>
              </a:rPr>
              <a:t>more prominent </a:t>
            </a:r>
            <a:r>
              <a:rPr lang="sq-AL" dirty="0">
                <a:solidFill>
                  <a:schemeClr val="bg1"/>
                </a:solidFill>
                <a:latin typeface="Arial Black" panose="020B0A04020102020204" pitchFamily="34" charset="0"/>
              </a:rPr>
              <a:t>in Albanian, Romanian, Macedonian, Bulgarian and Greek, which are also called Balkan languages. In Serbo-Croatian</a:t>
            </a:r>
            <a:r>
              <a:rPr lang="it-IT" dirty="0">
                <a:solidFill>
                  <a:schemeClr val="bg1"/>
                </a:solidFill>
                <a:latin typeface="Arial Black" panose="020B0A04020102020204" pitchFamily="34" charset="0"/>
              </a:rPr>
              <a:t>,</a:t>
            </a:r>
            <a:r>
              <a:rPr lang="sq-AL" dirty="0">
                <a:solidFill>
                  <a:schemeClr val="bg1"/>
                </a:solidFill>
                <a:latin typeface="Arial Black" panose="020B0A04020102020204" pitchFamily="34" charset="0"/>
              </a:rPr>
              <a:t> Balkanisms are fewer in number and more limited in geographic scope.</a:t>
            </a:r>
            <a:endParaRPr lang="en-GB" dirty="0">
              <a:solidFill>
                <a:schemeClr val="bg1"/>
              </a:solidFill>
              <a:latin typeface="Arial Black" panose="020B0A04020102020204" pitchFamily="34" charset="0"/>
            </a:endParaRPr>
          </a:p>
          <a:p>
            <a:pPr algn="just">
              <a:lnSpc>
                <a:spcPct val="107000"/>
              </a:lnSpc>
              <a:spcAft>
                <a:spcPts val="800"/>
              </a:spcAft>
            </a:pPr>
            <a:endParaRPr lang="en-GB"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11819851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343E4B98-A13C-0DBD-3532-AB8ADB12EBF4}"/>
              </a:ext>
            </a:extLst>
          </p:cNvPr>
          <p:cNvSpPr txBox="1"/>
          <p:nvPr/>
        </p:nvSpPr>
        <p:spPr>
          <a:xfrm>
            <a:off x="3403243" y="252125"/>
            <a:ext cx="6162540" cy="369332"/>
          </a:xfrm>
          <a:prstGeom prst="rect">
            <a:avLst/>
          </a:prstGeom>
          <a:noFill/>
        </p:spPr>
        <p:txBody>
          <a:bodyPr wrap="square">
            <a:spAutoFit/>
          </a:bodyPr>
          <a:lstStyle/>
          <a:p>
            <a:r>
              <a:rPr lang="en-US" b="1" dirty="0">
                <a:solidFill>
                  <a:srgbClr val="FFFF00"/>
                </a:solidFill>
                <a:latin typeface="Arial Black" panose="020B0A04020102020204" pitchFamily="34" charset="0"/>
              </a:rPr>
              <a:t>GRAMMATICAL STRUCTURE</a:t>
            </a:r>
            <a:r>
              <a:rPr lang="sq-AL" b="1" dirty="0">
                <a:solidFill>
                  <a:srgbClr val="FFFF00"/>
                </a:solidFill>
                <a:latin typeface="Arial Black" panose="020B0A04020102020204" pitchFamily="34" charset="0"/>
              </a:rPr>
              <a:t>.</a:t>
            </a:r>
            <a:endParaRPr lang="en-GB" b="1" dirty="0">
              <a:solidFill>
                <a:srgbClr val="FFFF00"/>
              </a:solidFill>
              <a:latin typeface="Arial Black" panose="020B0A04020102020204" pitchFamily="34" charset="0"/>
            </a:endParaRPr>
          </a:p>
        </p:txBody>
      </p:sp>
      <p:sp>
        <p:nvSpPr>
          <p:cNvPr id="5" name="TextBox 4">
            <a:extLst>
              <a:ext uri="{FF2B5EF4-FFF2-40B4-BE49-F238E27FC236}">
                <a16:creationId xmlns:a16="http://schemas.microsoft.com/office/drawing/2014/main" id="{DE1EE7D4-271F-DDF4-EB87-C6ABE32BFB8A}"/>
              </a:ext>
            </a:extLst>
          </p:cNvPr>
          <p:cNvSpPr txBox="1"/>
          <p:nvPr/>
        </p:nvSpPr>
        <p:spPr>
          <a:xfrm>
            <a:off x="160450" y="770551"/>
            <a:ext cx="11816902" cy="1264513"/>
          </a:xfrm>
          <a:prstGeom prst="rect">
            <a:avLst/>
          </a:prstGeom>
          <a:noFill/>
        </p:spPr>
        <p:txBody>
          <a:bodyPr wrap="square">
            <a:spAutoFit/>
          </a:bodyPr>
          <a:lstStyle/>
          <a:p>
            <a:pPr algn="just">
              <a:lnSpc>
                <a:spcPct val="107000"/>
              </a:lnSpc>
              <a:spcAft>
                <a:spcPts val="800"/>
              </a:spcAft>
            </a:pPr>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In the grammatical structure of the languages that form the </a:t>
            </a:r>
            <a:r>
              <a:rPr lang="sq-AL" sz="1800"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Balkan Linguistic</a:t>
            </a:r>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 </a:t>
            </a:r>
            <a:r>
              <a:rPr lang="sq-AL" sz="1800"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linkages</a:t>
            </a:r>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 Balkanisms, in the </a:t>
            </a:r>
            <a:r>
              <a:rPr lang="en-US" sz="1800" dirty="0">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t>narrow</a:t>
            </a:r>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 sense of the word, are the most common. We are mentioning some of the main balkanisms by mentioning them as points, with a short argumentation of the phenomenon.</a:t>
            </a:r>
            <a:endParaRPr lang="en-GB" sz="14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p:txBody>
      </p:sp>
      <p:sp>
        <p:nvSpPr>
          <p:cNvPr id="7" name="TextBox 6">
            <a:extLst>
              <a:ext uri="{FF2B5EF4-FFF2-40B4-BE49-F238E27FC236}">
                <a16:creationId xmlns:a16="http://schemas.microsoft.com/office/drawing/2014/main" id="{C6D417AC-E1A5-57D2-4A48-C2732DA0CF31}"/>
              </a:ext>
            </a:extLst>
          </p:cNvPr>
          <p:cNvSpPr txBox="1"/>
          <p:nvPr/>
        </p:nvSpPr>
        <p:spPr>
          <a:xfrm>
            <a:off x="160450" y="2201611"/>
            <a:ext cx="11932812" cy="4780861"/>
          </a:xfrm>
          <a:prstGeom prst="rect">
            <a:avLst/>
          </a:prstGeom>
          <a:noFill/>
        </p:spPr>
        <p:txBody>
          <a:bodyPr wrap="square">
            <a:spAutoFit/>
          </a:bodyPr>
          <a:lstStyle/>
          <a:p>
            <a:pPr marL="342900" indent="-342900" algn="just">
              <a:lnSpc>
                <a:spcPct val="107000"/>
              </a:lnSpc>
              <a:spcAft>
                <a:spcPts val="800"/>
              </a:spcAft>
              <a:buAutoNum type="arabicParenR"/>
            </a:pPr>
            <a:r>
              <a:rPr lang="sq-AL" sz="1800"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The </a:t>
            </a:r>
            <a:r>
              <a:rPr lang="en-US" sz="1800" b="1" dirty="0">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t>pre-positioning </a:t>
            </a:r>
            <a:r>
              <a:rPr lang="sq-AL" sz="1800"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of the definite article in Albanian, Romanian, Bulgarian and Macedonian. </a:t>
            </a:r>
            <a:r>
              <a:rPr lang="en-US" sz="1800" b="1" dirty="0">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t>The definite article, in the languages where this phenomenon occurs,</a:t>
            </a:r>
            <a:r>
              <a:rPr lang="en-US" sz="1800"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 </a:t>
            </a:r>
            <a:r>
              <a:rPr lang="sq-AL" sz="1800"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is placed in the composition of the word being attached to its end.</a:t>
            </a:r>
            <a:endParaRPr lang="it-IT" b="1" dirty="0">
              <a:solidFill>
                <a:schemeClr val="bg1"/>
              </a:solidFill>
              <a:latin typeface="Arial Black" panose="020B0A04020102020204" pitchFamily="34" charset="0"/>
              <a:ea typeface="Calibri" panose="020F0502020204030204" pitchFamily="34" charset="0"/>
              <a:cs typeface="Arial" panose="020B0604020202020204" pitchFamily="34" charset="0"/>
            </a:endParaRPr>
          </a:p>
          <a:p>
            <a:pPr marL="342900" indent="-342900" algn="just">
              <a:lnSpc>
                <a:spcPct val="107000"/>
              </a:lnSpc>
              <a:spcAft>
                <a:spcPts val="800"/>
              </a:spcAft>
              <a:buAutoNum type="arabicParenR"/>
            </a:pPr>
            <a:endParaRPr lang="it-IT" dirty="0">
              <a:solidFill>
                <a:schemeClr val="bg1"/>
              </a:solidFill>
              <a:latin typeface="Arial Black" panose="020B0A04020102020204" pitchFamily="34" charset="0"/>
            </a:endParaRPr>
          </a:p>
          <a:p>
            <a:pPr marL="342900" indent="-342900" algn="just">
              <a:lnSpc>
                <a:spcPct val="107000"/>
              </a:lnSpc>
              <a:spcAft>
                <a:spcPts val="800"/>
              </a:spcAft>
              <a:buAutoNum type="arabicParenR"/>
            </a:pPr>
            <a:r>
              <a:rPr lang="sq-AL" dirty="0">
                <a:solidFill>
                  <a:schemeClr val="bg1"/>
                </a:solidFill>
                <a:latin typeface="Arial Black" panose="020B0A04020102020204" pitchFamily="34" charset="0"/>
              </a:rPr>
              <a:t>Forming the future tense with the help of the verb “dua”/"want" (inflected, respectively uninflected) in Albanian, Greek, Bulgarian, Macedonian, Romanian and Serbian. Here, the auxiliary verb “dua”/"want" loses its semantics, which it has as a separate verb related to desire, passing as an aid to determine the future.</a:t>
            </a:r>
            <a:endParaRPr lang="it-IT" dirty="0">
              <a:solidFill>
                <a:schemeClr val="bg1"/>
              </a:solidFill>
              <a:latin typeface="Arial Black" panose="020B0A04020102020204" pitchFamily="34" charset="0"/>
            </a:endParaRPr>
          </a:p>
          <a:p>
            <a:pPr marL="342900" indent="-342900" algn="just">
              <a:lnSpc>
                <a:spcPct val="107000"/>
              </a:lnSpc>
              <a:spcAft>
                <a:spcPts val="800"/>
              </a:spcAft>
              <a:buAutoNum type="arabicParenR"/>
            </a:pPr>
            <a:endParaRPr lang="it-IT" sz="1800" b="1"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marL="342900" indent="-342900" algn="just">
              <a:lnSpc>
                <a:spcPct val="107000"/>
              </a:lnSpc>
              <a:spcAft>
                <a:spcPts val="800"/>
              </a:spcAft>
              <a:buAutoNum type="arabicParenR"/>
            </a:pPr>
            <a:r>
              <a:rPr lang="sq-AL" sz="1800" b="1"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Formal unification of gender and dative cases in Albanian, Romanian and Greek. Here we are talking about languages that have not lost the inflectional system. The genitive and dative forms are the same.</a:t>
            </a:r>
            <a:endParaRPr lang="en-GB" sz="1800" b="1"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marL="342900" indent="-342900" algn="just">
              <a:lnSpc>
                <a:spcPct val="107000"/>
              </a:lnSpc>
              <a:spcAft>
                <a:spcPts val="800"/>
              </a:spcAft>
              <a:buAutoNum type="arabicParenR"/>
            </a:pPr>
            <a:endParaRPr lang="en-GB" b="1" dirty="0">
              <a:solidFill>
                <a:schemeClr val="bg1"/>
              </a:solidFill>
              <a:latin typeface="Arial Black" panose="020B0A04020102020204" pitchFamily="34" charset="0"/>
            </a:endParaRPr>
          </a:p>
          <a:p>
            <a:pPr marL="342900" indent="-342900" algn="just">
              <a:lnSpc>
                <a:spcPct val="107000"/>
              </a:lnSpc>
              <a:spcAft>
                <a:spcPts val="800"/>
              </a:spcAft>
              <a:buAutoNum type="arabicParenR"/>
            </a:pPr>
            <a:endParaRPr lang="en-GB" sz="1400" b="1"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5946781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7D031AD-2AF9-241B-719C-02CA9A8B6744}"/>
              </a:ext>
            </a:extLst>
          </p:cNvPr>
          <p:cNvSpPr txBox="1"/>
          <p:nvPr/>
        </p:nvSpPr>
        <p:spPr>
          <a:xfrm>
            <a:off x="152400" y="243720"/>
            <a:ext cx="11887200" cy="6925870"/>
          </a:xfrm>
          <a:prstGeom prst="rect">
            <a:avLst/>
          </a:prstGeom>
          <a:noFill/>
        </p:spPr>
        <p:txBody>
          <a:bodyPr wrap="square">
            <a:spAutoFit/>
          </a:bodyPr>
          <a:lstStyle/>
          <a:p>
            <a:pPr algn="just">
              <a:lnSpc>
                <a:spcPct val="107000"/>
              </a:lnSpc>
              <a:spcAft>
                <a:spcPts val="800"/>
              </a:spcAft>
            </a:pPr>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4) Replacement of the past participle by the conjunction in Greek, Bulgarian, Macedonian, Romanian, Albanian and partially in Serbian. Here, what has mostly attracted the attention of scholars is not the shrinkage or loss of the old infinitive, but its replacement almost identical in form, such as the conjunction.</a:t>
            </a:r>
            <a:endParaRPr lang="it-IT"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en-GB" sz="14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5) Recovery of the objectives through unstressed forms of personal pronouns in Albanian, Romanian, Macedonian, Bulgarian and Greek.</a:t>
            </a:r>
            <a:endParaRPr lang="it-IT"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en-GB" sz="14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6) Formation of numbers 11-19 with the help of a preposition interposed between the smaller number and ten. The numbers with extensions from 11-19 are structurally similar to 1 plus 10- eleven. This phenomenon is found in Albanian, </a:t>
            </a:r>
            <a:r>
              <a:rPr lang="it-IT"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and </a:t>
            </a:r>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Slavic languages ​​of the Balkans, and Romanian.</a:t>
            </a:r>
            <a:endParaRPr lang="it-IT"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en-GB" sz="14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7) In Balkan languages, there is also a point of convergence, which has been acquired between Albanian, on one side, and Bulgarian and Macedonian, on the other, in their verbal system during their historical evolution. It refers to the forms of the admirative mood in Albanian and those of the retelling mode in the aforementioned Slavic languages.</a:t>
            </a:r>
            <a:endParaRPr lang="it-IT"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it-IT" sz="200" dirty="0">
              <a:solidFill>
                <a:schemeClr val="bg1"/>
              </a:solidFill>
              <a:latin typeface="Arial Black" panose="020B0A040201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sq-AL" sz="1800" dirty="0">
                <a:solidFill>
                  <a:schemeClr val="bg1"/>
                </a:solidFill>
                <a:effectLst/>
                <a:latin typeface="Arial Black" panose="020B0A04020102020204" pitchFamily="34" charset="0"/>
                <a:ea typeface="Calibri" panose="020F0502020204030204" pitchFamily="34" charset="0"/>
              </a:rPr>
              <a:t>8) Another phenomenon of Balkan languages, encountered also outside the Balkans, is the use of the verb "to have" in the third person singular as an impersonal verb meaning 'to be located, to exist'. </a:t>
            </a:r>
            <a:endParaRPr lang="en-GB" sz="14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293200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EEDEDEE7-06D3-051A-F8EC-4F2BC794BF50}"/>
              </a:ext>
            </a:extLst>
          </p:cNvPr>
          <p:cNvSpPr txBox="1"/>
          <p:nvPr/>
        </p:nvSpPr>
        <p:spPr>
          <a:xfrm>
            <a:off x="88005" y="964164"/>
            <a:ext cx="12015989" cy="4801314"/>
          </a:xfrm>
          <a:prstGeom prst="rect">
            <a:avLst/>
          </a:prstGeom>
          <a:noFill/>
        </p:spPr>
        <p:txBody>
          <a:bodyPr wrap="square">
            <a:spAutoFit/>
          </a:bodyPr>
          <a:lstStyle/>
          <a:p>
            <a:r>
              <a:rPr lang="sq-AL" sz="1800" b="1" dirty="0">
                <a:solidFill>
                  <a:schemeClr val="bg1"/>
                </a:solidFill>
                <a:effectLst/>
                <a:latin typeface="Arial Black" panose="020B0A04020102020204" pitchFamily="34" charset="0"/>
                <a:ea typeface="Calibri" panose="020F0502020204030204" pitchFamily="34" charset="0"/>
              </a:rPr>
              <a:t>Balkanisms, though fewer in number, are also present in the </a:t>
            </a:r>
            <a:r>
              <a:rPr lang="sq-AL" sz="1800" b="1" dirty="0">
                <a:solidFill>
                  <a:srgbClr val="FFFF00"/>
                </a:solidFill>
                <a:effectLst/>
                <a:latin typeface="Arial Black" panose="020B0A04020102020204" pitchFamily="34" charset="0"/>
                <a:ea typeface="Calibri" panose="020F0502020204030204" pitchFamily="34" charset="0"/>
              </a:rPr>
              <a:t>phonetic system</a:t>
            </a:r>
            <a:r>
              <a:rPr lang="sq-AL" sz="1800" b="1" dirty="0">
                <a:solidFill>
                  <a:schemeClr val="bg1"/>
                </a:solidFill>
                <a:effectLst/>
                <a:latin typeface="Arial Black" panose="020B0A04020102020204" pitchFamily="34" charset="0"/>
                <a:ea typeface="Calibri" panose="020F0502020204030204" pitchFamily="34" charset="0"/>
              </a:rPr>
              <a:t>. </a:t>
            </a:r>
            <a:endParaRPr lang="it-IT" sz="1800" b="1" dirty="0">
              <a:solidFill>
                <a:schemeClr val="bg1"/>
              </a:solidFill>
              <a:effectLst/>
              <a:latin typeface="Arial Black" panose="020B0A04020102020204" pitchFamily="34" charset="0"/>
              <a:ea typeface="Calibri" panose="020F0502020204030204" pitchFamily="34" charset="0"/>
            </a:endParaRPr>
          </a:p>
          <a:p>
            <a:endParaRPr lang="it-IT" b="1" dirty="0">
              <a:solidFill>
                <a:schemeClr val="bg1"/>
              </a:solidFill>
              <a:latin typeface="Arial Black" panose="020B0A04020102020204" pitchFamily="34" charset="0"/>
              <a:ea typeface="Calibri" panose="020F0502020204030204" pitchFamily="34" charset="0"/>
            </a:endParaRPr>
          </a:p>
          <a:p>
            <a:endParaRPr lang="it-IT" sz="1800" b="1" dirty="0">
              <a:solidFill>
                <a:schemeClr val="bg1"/>
              </a:solidFill>
              <a:effectLst/>
              <a:latin typeface="Arial Black" panose="020B0A04020102020204" pitchFamily="34" charset="0"/>
              <a:ea typeface="Calibri" panose="020F0502020204030204" pitchFamily="34" charset="0"/>
            </a:endParaRPr>
          </a:p>
          <a:p>
            <a:endParaRPr lang="it-IT" b="1" dirty="0">
              <a:solidFill>
                <a:schemeClr val="bg1"/>
              </a:solidFill>
              <a:latin typeface="Arial Black" panose="020B0A04020102020204" pitchFamily="34" charset="0"/>
              <a:ea typeface="Calibri" panose="020F0502020204030204" pitchFamily="34" charset="0"/>
            </a:endParaRPr>
          </a:p>
          <a:p>
            <a:pPr algn="just"/>
            <a:r>
              <a:rPr lang="sq-AL" sz="1800" b="1" dirty="0">
                <a:solidFill>
                  <a:schemeClr val="bg1"/>
                </a:solidFill>
                <a:effectLst/>
                <a:latin typeface="Arial Black" panose="020B0A04020102020204" pitchFamily="34" charset="0"/>
                <a:ea typeface="Calibri" panose="020F0502020204030204" pitchFamily="34" charset="0"/>
              </a:rPr>
              <a:t>Regarding the phonetic system, it has generally been asserted that phonetic commonalities among Balkan languages are limited here. Of course, there have been differing opinions as well.</a:t>
            </a:r>
            <a:endParaRPr lang="it-IT" sz="1800" b="1" dirty="0">
              <a:solidFill>
                <a:schemeClr val="bg1"/>
              </a:solidFill>
              <a:effectLst/>
              <a:latin typeface="Arial Black" panose="020B0A04020102020204" pitchFamily="34" charset="0"/>
              <a:ea typeface="Calibri" panose="020F0502020204030204" pitchFamily="34" charset="0"/>
            </a:endParaRPr>
          </a:p>
          <a:p>
            <a:pPr algn="just"/>
            <a:endParaRPr lang="it-IT" b="1" dirty="0">
              <a:solidFill>
                <a:schemeClr val="bg1"/>
              </a:solidFill>
              <a:latin typeface="Arial Black" panose="020B0A04020102020204" pitchFamily="34" charset="0"/>
            </a:endParaRPr>
          </a:p>
          <a:p>
            <a:pPr algn="just"/>
            <a:r>
              <a:rPr lang="sq-AL" dirty="0">
                <a:solidFill>
                  <a:schemeClr val="bg1"/>
                </a:solidFill>
                <a:latin typeface="Arial Black" panose="020B0A04020102020204" pitchFamily="34" charset="0"/>
              </a:rPr>
              <a:t>Georgiev (1977) claims that the articulation base in these languages "is similar or nearly the same; a Bulgarian, for example, easily learns Romanian, Albanian, or Greek and speaks them almost “</a:t>
            </a:r>
            <a:r>
              <a:rPr lang="sq-AL" dirty="0">
                <a:solidFill>
                  <a:srgbClr val="FFFF00"/>
                </a:solidFill>
                <a:latin typeface="Arial Black" panose="020B0A04020102020204" pitchFamily="34" charset="0"/>
              </a:rPr>
              <a:t>without a foreign accent</a:t>
            </a:r>
            <a:r>
              <a:rPr lang="sq-AL" dirty="0">
                <a:solidFill>
                  <a:schemeClr val="bg1"/>
                </a:solidFill>
                <a:latin typeface="Arial Black" panose="020B0A04020102020204" pitchFamily="34" charset="0"/>
              </a:rPr>
              <a:t>’.»</a:t>
            </a:r>
            <a:endParaRPr lang="it-IT" dirty="0">
              <a:solidFill>
                <a:schemeClr val="bg1"/>
              </a:solidFill>
              <a:latin typeface="Arial Black" panose="020B0A04020102020204" pitchFamily="34" charset="0"/>
            </a:endParaRPr>
          </a:p>
          <a:p>
            <a:pPr algn="just"/>
            <a:endParaRPr lang="it-IT" dirty="0">
              <a:solidFill>
                <a:schemeClr val="bg1"/>
              </a:solidFill>
              <a:latin typeface="Arial Black" panose="020B0A04020102020204" pitchFamily="34" charset="0"/>
            </a:endParaRPr>
          </a:p>
          <a:p>
            <a:pPr algn="just"/>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Balkan languages have fundamentally identical vowel systems, characterized by dynamic accent, with a lack of phonological quantity and phonological nasalisation. Among the most typical features we can mention here is the presence of the vowel </a:t>
            </a:r>
            <a:r>
              <a:rPr lang="sq-AL" sz="1800" b="1" dirty="0">
                <a:solidFill>
                  <a:srgbClr val="FFFF00"/>
                </a:solidFill>
                <a:effectLst/>
                <a:latin typeface="Arial Black" panose="020B0A04020102020204" pitchFamily="34" charset="0"/>
                <a:ea typeface="Calibri" panose="020F0502020204030204" pitchFamily="34" charset="0"/>
                <a:cs typeface="Arial" panose="020B0604020202020204" pitchFamily="34" charset="0"/>
              </a:rPr>
              <a:t>ë</a:t>
            </a:r>
            <a:r>
              <a:rPr lang="sq-AL"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rPr>
              <a:t>.</a:t>
            </a:r>
            <a:endParaRPr lang="en-GB" sz="1800" dirty="0">
              <a:solidFill>
                <a:schemeClr val="bg1"/>
              </a:solidFill>
              <a:effectLst/>
              <a:latin typeface="Arial Black" panose="020B0A04020102020204" pitchFamily="34" charset="0"/>
              <a:ea typeface="Calibri" panose="020F0502020204030204" pitchFamily="34" charset="0"/>
              <a:cs typeface="Arial" panose="020B0604020202020204" pitchFamily="34" charset="0"/>
            </a:endParaRPr>
          </a:p>
          <a:p>
            <a:pPr algn="just"/>
            <a:endParaRPr lang="en-GB" dirty="0">
              <a:solidFill>
                <a:schemeClr val="bg1"/>
              </a:solidFill>
              <a:latin typeface="Arial Black" panose="020B0A04020102020204" pitchFamily="34" charset="0"/>
            </a:endParaRPr>
          </a:p>
          <a:p>
            <a:pPr algn="just"/>
            <a:endParaRPr lang="en-GB" b="1" dirty="0">
              <a:solidFill>
                <a:schemeClr val="bg1"/>
              </a:solidFill>
              <a:latin typeface="Arial Black" panose="020B0A04020102020204" pitchFamily="34" charset="0"/>
            </a:endParaRPr>
          </a:p>
        </p:txBody>
      </p:sp>
      <p:sp>
        <p:nvSpPr>
          <p:cNvPr id="7" name="TextBox 6">
            <a:extLst>
              <a:ext uri="{FF2B5EF4-FFF2-40B4-BE49-F238E27FC236}">
                <a16:creationId xmlns:a16="http://schemas.microsoft.com/office/drawing/2014/main" id="{D78977E7-05FC-B7B4-F825-0CE31C689602}"/>
              </a:ext>
            </a:extLst>
          </p:cNvPr>
          <p:cNvSpPr txBox="1"/>
          <p:nvPr/>
        </p:nvSpPr>
        <p:spPr>
          <a:xfrm>
            <a:off x="4221051" y="283339"/>
            <a:ext cx="6175418" cy="369332"/>
          </a:xfrm>
          <a:prstGeom prst="rect">
            <a:avLst/>
          </a:prstGeom>
          <a:noFill/>
        </p:spPr>
        <p:txBody>
          <a:bodyPr wrap="square">
            <a:spAutoFit/>
          </a:bodyPr>
          <a:lstStyle/>
          <a:p>
            <a:r>
              <a:rPr lang="sq-AL" sz="1800" b="1" dirty="0">
                <a:solidFill>
                  <a:srgbClr val="FFFF00"/>
                </a:solidFill>
                <a:effectLst/>
                <a:latin typeface="Arial Black" panose="020B0A04020102020204" pitchFamily="34" charset="0"/>
                <a:ea typeface="Calibri" panose="020F0502020204030204" pitchFamily="34" charset="0"/>
              </a:rPr>
              <a:t>PHONETIC SYSTEM</a:t>
            </a:r>
            <a:endParaRPr lang="en-GB" dirty="0"/>
          </a:p>
        </p:txBody>
      </p:sp>
    </p:spTree>
    <p:extLst>
      <p:ext uri="{BB962C8B-B14F-4D97-AF65-F5344CB8AC3E}">
        <p14:creationId xmlns:p14="http://schemas.microsoft.com/office/powerpoint/2010/main" val="26842684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t="100000" r="100000"/>
            </a:path>
            <a:tileRect l="-100000" b="-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CA5D315B-F57C-FC94-470C-290304372470}"/>
              </a:ext>
            </a:extLst>
          </p:cNvPr>
          <p:cNvSpPr txBox="1"/>
          <p:nvPr/>
        </p:nvSpPr>
        <p:spPr>
          <a:xfrm>
            <a:off x="160449" y="784106"/>
            <a:ext cx="11871101" cy="5909310"/>
          </a:xfrm>
          <a:prstGeom prst="rect">
            <a:avLst/>
          </a:prstGeom>
          <a:noFill/>
        </p:spPr>
        <p:txBody>
          <a:bodyPr wrap="square">
            <a:spAutoFit/>
          </a:bodyPr>
          <a:lstStyle/>
          <a:p>
            <a:pPr algn="just"/>
            <a:r>
              <a:rPr lang="sq-AL" sz="1800" b="1" dirty="0">
                <a:solidFill>
                  <a:schemeClr val="bg1"/>
                </a:solidFill>
                <a:effectLst/>
                <a:latin typeface="Arial Black" panose="020B0A04020102020204" pitchFamily="34" charset="0"/>
                <a:ea typeface="Calibri" panose="020F0502020204030204" pitchFamily="34" charset="0"/>
              </a:rPr>
              <a:t>Balkan common phenomena are also encountered in the lexical domain. </a:t>
            </a:r>
            <a:endParaRPr lang="it-IT" sz="1800" b="1" dirty="0">
              <a:solidFill>
                <a:schemeClr val="bg1"/>
              </a:solidFill>
              <a:effectLst/>
              <a:latin typeface="Arial Black" panose="020B0A04020102020204" pitchFamily="34" charset="0"/>
              <a:ea typeface="Calibri" panose="020F0502020204030204" pitchFamily="34" charset="0"/>
            </a:endParaRPr>
          </a:p>
          <a:p>
            <a:pPr algn="just"/>
            <a:endParaRPr lang="it-IT" b="1" dirty="0">
              <a:solidFill>
                <a:schemeClr val="bg1"/>
              </a:solidFill>
              <a:latin typeface="Arial Black" panose="020B0A04020102020204" pitchFamily="34" charset="0"/>
              <a:ea typeface="Calibri" panose="020F0502020204030204" pitchFamily="34" charset="0"/>
            </a:endParaRPr>
          </a:p>
          <a:p>
            <a:pPr algn="just"/>
            <a:endParaRPr lang="it-IT" b="1" dirty="0">
              <a:solidFill>
                <a:schemeClr val="bg1"/>
              </a:solidFill>
              <a:latin typeface="Arial Black" panose="020B0A04020102020204" pitchFamily="34" charset="0"/>
              <a:ea typeface="Calibri" panose="020F0502020204030204" pitchFamily="34" charset="0"/>
            </a:endParaRPr>
          </a:p>
          <a:p>
            <a:pPr algn="just"/>
            <a:r>
              <a:rPr lang="sq-AL" sz="1800" b="1" dirty="0">
                <a:solidFill>
                  <a:schemeClr val="bg1"/>
                </a:solidFill>
                <a:effectLst/>
                <a:latin typeface="Arial Black" panose="020B0A04020102020204" pitchFamily="34" charset="0"/>
                <a:ea typeface="Calibri" panose="020F0502020204030204" pitchFamily="34" charset="0"/>
              </a:rPr>
              <a:t>The lexicon of Balkan languages ​​contains a sufficiently large corpus of identical lexemes, which have been created as a result of the cultural symbiosis of ethnic groups that have populated the Balkan Peninsula. </a:t>
            </a:r>
            <a:endParaRPr lang="it-IT" sz="1800" b="1" dirty="0">
              <a:solidFill>
                <a:schemeClr val="bg1"/>
              </a:solidFill>
              <a:effectLst/>
              <a:latin typeface="Arial Black" panose="020B0A04020102020204" pitchFamily="34" charset="0"/>
              <a:ea typeface="Calibri" panose="020F0502020204030204" pitchFamily="34" charset="0"/>
            </a:endParaRPr>
          </a:p>
          <a:p>
            <a:pPr algn="just"/>
            <a:endParaRPr lang="it-IT" b="1" dirty="0">
              <a:solidFill>
                <a:schemeClr val="bg1"/>
              </a:solidFill>
              <a:latin typeface="Arial Black" panose="020B0A04020102020204" pitchFamily="34" charset="0"/>
              <a:ea typeface="Calibri" panose="020F0502020204030204" pitchFamily="34" charset="0"/>
            </a:endParaRPr>
          </a:p>
          <a:p>
            <a:pPr algn="just"/>
            <a:endParaRPr lang="it-IT" b="1" dirty="0">
              <a:solidFill>
                <a:schemeClr val="bg1"/>
              </a:solidFill>
              <a:latin typeface="Arial Black" panose="020B0A04020102020204" pitchFamily="34" charset="0"/>
              <a:ea typeface="Calibri" panose="020F0502020204030204" pitchFamily="34" charset="0"/>
            </a:endParaRPr>
          </a:p>
          <a:p>
            <a:pPr algn="just"/>
            <a:r>
              <a:rPr lang="sq-AL" sz="1800" b="1" dirty="0">
                <a:solidFill>
                  <a:schemeClr val="bg1"/>
                </a:solidFill>
                <a:effectLst/>
                <a:latin typeface="Arial Black" panose="020B0A04020102020204" pitchFamily="34" charset="0"/>
                <a:ea typeface="Calibri" panose="020F0502020204030204" pitchFamily="34" charset="0"/>
              </a:rPr>
              <a:t>Although these words (Greek, Turkish, Balkan Latin, Slavic, or substratum) are different in origin, they have been accepted in linguistics as Balkan-wide vocabulary.</a:t>
            </a:r>
            <a:endParaRPr lang="it-IT" sz="1800" b="1" dirty="0">
              <a:solidFill>
                <a:schemeClr val="bg1"/>
              </a:solidFill>
              <a:effectLst/>
              <a:latin typeface="Arial Black" panose="020B0A04020102020204" pitchFamily="34" charset="0"/>
              <a:ea typeface="Calibri" panose="020F0502020204030204" pitchFamily="34" charset="0"/>
            </a:endParaRPr>
          </a:p>
          <a:p>
            <a:pPr algn="just"/>
            <a:endParaRPr lang="it-IT" b="1" dirty="0">
              <a:solidFill>
                <a:schemeClr val="bg1"/>
              </a:solidFill>
              <a:latin typeface="Arial Black" panose="020B0A04020102020204" pitchFamily="34" charset="0"/>
            </a:endParaRPr>
          </a:p>
          <a:p>
            <a:pPr algn="just"/>
            <a:endParaRPr lang="it-IT" b="1" dirty="0">
              <a:solidFill>
                <a:schemeClr val="bg1"/>
              </a:solidFill>
              <a:latin typeface="Arial Black" panose="020B0A04020102020204" pitchFamily="34" charset="0"/>
            </a:endParaRPr>
          </a:p>
          <a:p>
            <a:pPr algn="just"/>
            <a:r>
              <a:rPr lang="sq-AL" b="1" dirty="0">
                <a:solidFill>
                  <a:schemeClr val="bg1"/>
                </a:solidFill>
                <a:latin typeface="Arial Black" panose="020B0A04020102020204" pitchFamily="34" charset="0"/>
              </a:rPr>
              <a:t>Special attention, given by Sandfeld to the detailed study of lexical borrowings from one Balkan language to another, can be called linguistic clarification; the precise determination of the foreign element gives us evidence of the character and degree of relationships between Balkan languages, especially </a:t>
            </a:r>
            <a:r>
              <a:rPr lang="it-IT" b="1" dirty="0">
                <a:solidFill>
                  <a:schemeClr val="bg1"/>
                </a:solidFill>
                <a:latin typeface="Arial Black" panose="020B0A04020102020204" pitchFamily="34" charset="0"/>
              </a:rPr>
              <a:t>because</a:t>
            </a:r>
            <a:r>
              <a:rPr lang="sq-AL" b="1" dirty="0">
                <a:solidFill>
                  <a:schemeClr val="bg1"/>
                </a:solidFill>
                <a:latin typeface="Arial Black" panose="020B0A04020102020204" pitchFamily="34" charset="0"/>
              </a:rPr>
              <a:t> the theory of linguistic contacts was not developed.</a:t>
            </a:r>
            <a:endParaRPr lang="it-IT" b="1" dirty="0">
              <a:solidFill>
                <a:schemeClr val="bg1"/>
              </a:solidFill>
              <a:latin typeface="Arial Black" panose="020B0A04020102020204" pitchFamily="34" charset="0"/>
            </a:endParaRPr>
          </a:p>
          <a:p>
            <a:pPr algn="just"/>
            <a:endParaRPr lang="it-IT" b="1" dirty="0">
              <a:solidFill>
                <a:schemeClr val="bg1"/>
              </a:solidFill>
              <a:latin typeface="Arial Black" panose="020B0A04020102020204" pitchFamily="34" charset="0"/>
            </a:endParaRPr>
          </a:p>
          <a:p>
            <a:pPr algn="just"/>
            <a:r>
              <a:rPr lang="sq-AL" dirty="0">
                <a:solidFill>
                  <a:schemeClr val="bg1"/>
                </a:solidFill>
                <a:latin typeface="Arial Black" panose="020B0A04020102020204" pitchFamily="34" charset="0"/>
              </a:rPr>
              <a:t>Determining the inheritance and origin of Balkan lexical words in general does not present any major difficulties when it comes to a well-known and well-studied language, although in special cases we may encounter contradictory explanations.</a:t>
            </a:r>
            <a:endParaRPr lang="en-GB" dirty="0">
              <a:solidFill>
                <a:schemeClr val="bg1"/>
              </a:solidFill>
              <a:latin typeface="Arial Black" panose="020B0A04020102020204" pitchFamily="34" charset="0"/>
            </a:endParaRPr>
          </a:p>
        </p:txBody>
      </p:sp>
      <p:sp>
        <p:nvSpPr>
          <p:cNvPr id="5" name="TextBox 4">
            <a:extLst>
              <a:ext uri="{FF2B5EF4-FFF2-40B4-BE49-F238E27FC236}">
                <a16:creationId xmlns:a16="http://schemas.microsoft.com/office/drawing/2014/main" id="{7FE668BF-BB85-9610-D4BF-87C322A7AAFA}"/>
              </a:ext>
            </a:extLst>
          </p:cNvPr>
          <p:cNvSpPr txBox="1"/>
          <p:nvPr/>
        </p:nvSpPr>
        <p:spPr>
          <a:xfrm>
            <a:off x="2628364" y="252464"/>
            <a:ext cx="6162540" cy="369332"/>
          </a:xfrm>
          <a:prstGeom prst="rect">
            <a:avLst/>
          </a:prstGeom>
          <a:noFill/>
        </p:spPr>
        <p:txBody>
          <a:bodyPr wrap="square">
            <a:spAutoFit/>
          </a:bodyPr>
          <a:lstStyle/>
          <a:p>
            <a:pPr algn="ctr"/>
            <a:r>
              <a:rPr lang="sq-AL" sz="1800" b="1" dirty="0">
                <a:solidFill>
                  <a:srgbClr val="FFFF00"/>
                </a:solidFill>
                <a:effectLst/>
                <a:latin typeface="Arial Black" panose="020B0A04020102020204" pitchFamily="34" charset="0"/>
                <a:ea typeface="Calibri" panose="020F0502020204030204" pitchFamily="34" charset="0"/>
              </a:rPr>
              <a:t>THE LEXICAL DOMAIN.</a:t>
            </a:r>
            <a:endParaRPr lang="en-GB" b="1" dirty="0">
              <a:solidFill>
                <a:srgbClr val="FFFF00"/>
              </a:solidFill>
              <a:latin typeface="Arial Black" panose="020B0A04020102020204" pitchFamily="34" charset="0"/>
            </a:endParaRPr>
          </a:p>
        </p:txBody>
      </p:sp>
    </p:spTree>
    <p:extLst>
      <p:ext uri="{BB962C8B-B14F-4D97-AF65-F5344CB8AC3E}">
        <p14:creationId xmlns:p14="http://schemas.microsoft.com/office/powerpoint/2010/main" val="235036707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2414</Words>
  <Application>Microsoft Office PowerPoint</Application>
  <PresentationFormat>Widescreen</PresentationFormat>
  <Paragraphs>127</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Arial Black</vt:lpstr>
      <vt:lpstr>Calibri</vt:lpstr>
      <vt:lpstr>Calibri Light</vt:lpstr>
      <vt:lpstr>Office Theme</vt:lpstr>
      <vt:lpstr>THE SO-CALLED "BALKANISMS" IN THE LANGUAGE AND CULTURE OF THE PEOPLES OF BALKAN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olger brame</cp:lastModifiedBy>
  <cp:revision>8</cp:revision>
  <dcterms:created xsi:type="dcterms:W3CDTF">2024-04-26T08:08:59Z</dcterms:created>
  <dcterms:modified xsi:type="dcterms:W3CDTF">2024-05-03T20:11:13Z</dcterms:modified>
</cp:coreProperties>
</file>